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31" r:id="rId3"/>
    <p:sldId id="259" r:id="rId4"/>
    <p:sldId id="332" r:id="rId5"/>
    <p:sldId id="354" r:id="rId6"/>
    <p:sldId id="355" r:id="rId7"/>
    <p:sldId id="333" r:id="rId8"/>
    <p:sldId id="334" r:id="rId9"/>
    <p:sldId id="356" r:id="rId10"/>
    <p:sldId id="357" r:id="rId11"/>
    <p:sldId id="358" r:id="rId12"/>
    <p:sldId id="281" r:id="rId13"/>
    <p:sldId id="372" r:id="rId14"/>
    <p:sldId id="373" r:id="rId15"/>
    <p:sldId id="374" r:id="rId16"/>
    <p:sldId id="375" r:id="rId17"/>
    <p:sldId id="300" r:id="rId18"/>
    <p:sldId id="343" r:id="rId19"/>
    <p:sldId id="344" r:id="rId20"/>
    <p:sldId id="345" r:id="rId21"/>
    <p:sldId id="360" r:id="rId22"/>
    <p:sldId id="359" r:id="rId23"/>
    <p:sldId id="361" r:id="rId24"/>
    <p:sldId id="362" r:id="rId25"/>
    <p:sldId id="364" r:id="rId26"/>
    <p:sldId id="366" r:id="rId27"/>
    <p:sldId id="369" r:id="rId28"/>
    <p:sldId id="368" r:id="rId29"/>
    <p:sldId id="347" r:id="rId30"/>
    <p:sldId id="348" r:id="rId31"/>
    <p:sldId id="349" r:id="rId32"/>
    <p:sldId id="350" r:id="rId33"/>
    <p:sldId id="352" r:id="rId34"/>
    <p:sldId id="376" r:id="rId35"/>
    <p:sldId id="380" r:id="rId36"/>
    <p:sldId id="379" r:id="rId37"/>
    <p:sldId id="378" r:id="rId38"/>
    <p:sldId id="381" r:id="rId39"/>
    <p:sldId id="382" r:id="rId40"/>
    <p:sldId id="326" r:id="rId41"/>
    <p:sldId id="329" r:id="rId42"/>
  </p:sldIdLst>
  <p:sldSz cx="9144000" cy="6858000" type="screen4x3"/>
  <p:notesSz cx="6858000" cy="9312275"/>
  <p:defaultTextStyle>
    <a:defPPr>
      <a:defRPr lang="en-US"/>
    </a:defPPr>
    <a:lvl1pPr algn="l" rtl="0" fontAlgn="base">
      <a:spcBef>
        <a:spcPct val="0"/>
      </a:spcBef>
      <a:spcAft>
        <a:spcPct val="0"/>
      </a:spcAft>
      <a:defRPr sz="2400" kern="1200">
        <a:solidFill>
          <a:schemeClr val="tx1"/>
        </a:solidFill>
        <a:latin typeface="Verdana" pitchFamily="34" charset="0"/>
        <a:ea typeface="+mn-ea"/>
        <a:cs typeface="+mn-cs"/>
      </a:defRPr>
    </a:lvl1pPr>
    <a:lvl2pPr marL="457200" algn="l" rtl="0" fontAlgn="base">
      <a:spcBef>
        <a:spcPct val="0"/>
      </a:spcBef>
      <a:spcAft>
        <a:spcPct val="0"/>
      </a:spcAft>
      <a:defRPr sz="2400" kern="1200">
        <a:solidFill>
          <a:schemeClr val="tx1"/>
        </a:solidFill>
        <a:latin typeface="Verdana" pitchFamily="34" charset="0"/>
        <a:ea typeface="+mn-ea"/>
        <a:cs typeface="+mn-cs"/>
      </a:defRPr>
    </a:lvl2pPr>
    <a:lvl3pPr marL="914400" algn="l" rtl="0" fontAlgn="base">
      <a:spcBef>
        <a:spcPct val="0"/>
      </a:spcBef>
      <a:spcAft>
        <a:spcPct val="0"/>
      </a:spcAft>
      <a:defRPr sz="2400" kern="1200">
        <a:solidFill>
          <a:schemeClr val="tx1"/>
        </a:solidFill>
        <a:latin typeface="Verdana" pitchFamily="34" charset="0"/>
        <a:ea typeface="+mn-ea"/>
        <a:cs typeface="+mn-cs"/>
      </a:defRPr>
    </a:lvl3pPr>
    <a:lvl4pPr marL="1371600" algn="l" rtl="0" fontAlgn="base">
      <a:spcBef>
        <a:spcPct val="0"/>
      </a:spcBef>
      <a:spcAft>
        <a:spcPct val="0"/>
      </a:spcAft>
      <a:defRPr sz="2400" kern="1200">
        <a:solidFill>
          <a:schemeClr val="tx1"/>
        </a:solidFill>
        <a:latin typeface="Verdana" pitchFamily="34" charset="0"/>
        <a:ea typeface="+mn-ea"/>
        <a:cs typeface="+mn-cs"/>
      </a:defRPr>
    </a:lvl4pPr>
    <a:lvl5pPr marL="1828800" algn="l"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FFFF66"/>
    <a:srgbClr val="69FF69"/>
    <a:srgbClr val="FF7C80"/>
    <a:srgbClr val="0000FF"/>
    <a:srgbClr val="FF0000"/>
    <a:srgbClr val="4D4D4D"/>
    <a:srgbClr val="99CCFF"/>
    <a:srgbClr val="00FF00"/>
    <a:srgbClr val="FF5353"/>
    <a:srgbClr val="FF292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397" autoAdjust="0"/>
    <p:restoredTop sz="54685" autoAdjust="0"/>
  </p:normalViewPr>
  <p:slideViewPr>
    <p:cSldViewPr snapToGrid="0" showGuides="1">
      <p:cViewPr varScale="1">
        <p:scale>
          <a:sx n="42" d="100"/>
          <a:sy n="42" d="100"/>
        </p:scale>
        <p:origin x="-1584" y="-82"/>
      </p:cViewPr>
      <p:guideLst>
        <p:guide orient="horz" pos="2400"/>
        <p:guide orient="horz" pos="1008"/>
        <p:guide orient="horz" pos="1440"/>
        <p:guide pos="2880"/>
        <p:guide pos="779"/>
        <p:guide pos="3696"/>
        <p:guide pos="1670"/>
        <p:guide pos="2976"/>
        <p:guide pos="3920"/>
        <p:guide pos="4559"/>
      </p:guideLst>
    </p:cSldViewPr>
  </p:slideViewPr>
  <p:notesTextViewPr>
    <p:cViewPr>
      <p:scale>
        <a:sx n="100" d="100"/>
        <a:sy n="100" d="100"/>
      </p:scale>
      <p:origin x="0" y="0"/>
    </p:cViewPr>
  </p:notesTextViewPr>
  <p:sorterViewPr>
    <p:cViewPr>
      <p:scale>
        <a:sx n="100" d="100"/>
        <a:sy n="100" d="100"/>
      </p:scale>
      <p:origin x="0" y="14477"/>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charset="0"/>
              </a:defRPr>
            </a:lvl1pPr>
          </a:lstStyle>
          <a:p>
            <a:pPr>
              <a:defRPr/>
            </a:pPr>
            <a:endParaRPr lang="en-US"/>
          </a:p>
        </p:txBody>
      </p:sp>
      <p:sp>
        <p:nvSpPr>
          <p:cNvPr id="921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charset="0"/>
              </a:defRPr>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01725" y="698500"/>
            <a:ext cx="4654550" cy="34925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422775"/>
            <a:ext cx="5486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45550"/>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84613" y="8845550"/>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Arial" charset="0"/>
              </a:defRPr>
            </a:lvl1pPr>
          </a:lstStyle>
          <a:p>
            <a:pPr>
              <a:defRPr/>
            </a:pPr>
            <a:fld id="{EC81BAD9-436D-4211-89CF-AB056728B6D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dirty="0" smtClean="0"/>
          </a:p>
        </p:txBody>
      </p:sp>
      <p:sp>
        <p:nvSpPr>
          <p:cNvPr id="50180" name="Slide Number Placeholder 3"/>
          <p:cNvSpPr>
            <a:spLocks noGrp="1"/>
          </p:cNvSpPr>
          <p:nvPr>
            <p:ph type="sldNum" sz="quarter" idx="5"/>
          </p:nvPr>
        </p:nvSpPr>
        <p:spPr>
          <a:noFill/>
        </p:spPr>
        <p:txBody>
          <a:bodyPr/>
          <a:lstStyle/>
          <a:p>
            <a:fld id="{F2F6762C-1512-44B8-9630-2CA703787147}"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To determine required</a:t>
            </a:r>
            <a:r>
              <a:rPr lang="en-US" baseline="0" dirty="0" smtClean="0"/>
              <a:t> capabilities of the SSES (functions) and ways of providing the capabilities (forms) we started by conducting a detailed functional decomposition.</a:t>
            </a:r>
            <a:endParaRPr lang="en-US" dirty="0" smtClean="0"/>
          </a:p>
          <a:p>
            <a:r>
              <a:rPr lang="en-US" dirty="0" smtClean="0"/>
              <a:t>Overall goal</a:t>
            </a:r>
            <a:r>
              <a:rPr lang="en-US" baseline="0" dirty="0" smtClean="0"/>
              <a:t> is to support design of the ESS</a:t>
            </a:r>
          </a:p>
          <a:p>
            <a:r>
              <a:rPr lang="en-US" baseline="0" dirty="0" smtClean="0"/>
              <a:t>&lt; click &gt;</a:t>
            </a:r>
          </a:p>
          <a:p>
            <a:r>
              <a:rPr lang="en-US" baseline="0" dirty="0" smtClean="0"/>
              <a:t>This requires us to 1) assess and represent the site, 2) assess and represent the threat including his likely objectives, 3) develop ESS designs and assess the performance of individual ESS elements, and 4) assess the overall operational performance of the ESS, i.e. the ability of the ESS to prevent an intruder from penetrating the site without being detected.</a:t>
            </a:r>
          </a:p>
          <a:p>
            <a:r>
              <a:rPr lang="en-US" baseline="0" dirty="0" smtClean="0"/>
              <a:t>&lt;click&gt;</a:t>
            </a:r>
          </a:p>
          <a:p>
            <a:r>
              <a:rPr lang="en-US" baseline="0" dirty="0" smtClean="0"/>
              <a:t>For the site we need to first get site data and then construct appropriate site models that can support the design process – this is one of the most time consuming parts of the current process.  </a:t>
            </a:r>
          </a:p>
          <a:p>
            <a:r>
              <a:rPr lang="en-US" baseline="0" dirty="0" smtClean="0"/>
              <a:t>For the threat we need to characterize the threat, identify detectable signatures and get this signature information to sensor models, and identify threat objectives and likely ingress and egress routes.</a:t>
            </a:r>
          </a:p>
          <a:p>
            <a:r>
              <a:rPr lang="en-US" baseline="0" dirty="0" smtClean="0"/>
              <a:t>For ESS design we must first represent the nominal performance of individual sensor elements, then assess their likely performance when used in specific applications and locations.  Since ESS typically use multiple sensors we need to assess the combined performance of the full suite of sensors.  An iterative design process is used to optimize ESS design.</a:t>
            </a:r>
          </a:p>
          <a:p>
            <a:r>
              <a:rPr lang="en-US" baseline="0" dirty="0" smtClean="0"/>
              <a:t>Finally we need to assess the overall operational performance and cost of the proposed ESS system.</a:t>
            </a:r>
          </a:p>
          <a:p>
            <a:r>
              <a:rPr lang="en-US" baseline="0" dirty="0" smtClean="0"/>
              <a:t>&lt;click&gt; </a:t>
            </a:r>
          </a:p>
          <a:p>
            <a:r>
              <a:rPr lang="en-US" baseline="0" dirty="0" smtClean="0"/>
              <a:t>Most of these functions was decomposed further.  I will not try to go through every block.  The full functional decomposition is available on the SSES website.  The SSES prototype is focused on:</a:t>
            </a:r>
          </a:p>
          <a:p>
            <a:r>
              <a:rPr lang="en-US" baseline="0" dirty="0" smtClean="0"/>
              <a:t>Terrain types and site topography</a:t>
            </a:r>
          </a:p>
          <a:p>
            <a:r>
              <a:rPr lang="en-US" baseline="0" dirty="0" smtClean="0"/>
              <a:t>Threat mobility considerations - including the effect of barriers – and ingress / egress routes</a:t>
            </a:r>
          </a:p>
          <a:p>
            <a:r>
              <a:rPr lang="en-US" baseline="0" dirty="0" smtClean="0"/>
              <a:t>Sensor performance, selection, and placement, including the effects of field-of-view and line-of-site on effective sensor coverage</a:t>
            </a:r>
          </a:p>
          <a:p>
            <a:r>
              <a:rPr lang="en-US" baseline="0" dirty="0" smtClean="0"/>
              <a:t>Assessment and display of operational performance including multiple sensor coverage, and detection and display of coverage gaps and vulnerabilities.</a:t>
            </a:r>
          </a:p>
          <a:p>
            <a:r>
              <a:rPr lang="en-US" baseline="0" dirty="0" smtClean="0"/>
              <a:t>&lt;click&gt;&lt;click&gt;</a:t>
            </a:r>
          </a:p>
          <a:p>
            <a:r>
              <a:rPr lang="en-US" baseline="0" dirty="0" smtClean="0"/>
              <a:t>The functional decomposition provided the basis for drafting a functional requirements document, and performing a solution space evaluation and down-select – both of which are documented on the website.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C81BAD9-436D-4211-89CF-AB056728B6D5}"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8124">
              <a:defRPr/>
            </a:pPr>
            <a:r>
              <a:rPr lang="en-US" dirty="0" smtClean="0"/>
              <a:t>Good afternoon.  I’m Tim Valadez, and I will present the business case of the SSES.  First, I’ll present our initial marketing strategy.  Then I’ll follow with a cash flow analysis and finish with a net present value analysis before handing the brief back over to Joe for a quick demonstration.</a:t>
            </a:r>
          </a:p>
          <a:p>
            <a:endParaRPr lang="en-US" dirty="0"/>
          </a:p>
        </p:txBody>
      </p:sp>
      <p:sp>
        <p:nvSpPr>
          <p:cNvPr id="4" name="Slide Number Placeholder 3"/>
          <p:cNvSpPr>
            <a:spLocks noGrp="1"/>
          </p:cNvSpPr>
          <p:nvPr>
            <p:ph type="sldNum" sz="quarter" idx="10"/>
          </p:nvPr>
        </p:nvSpPr>
        <p:spPr/>
        <p:txBody>
          <a:bodyPr/>
          <a:lstStyle/>
          <a:p>
            <a:pPr>
              <a:defRPr/>
            </a:pPr>
            <a:fld id="{BA0E6DC2-2EA7-4E47-AF21-7D52BDDD4CF0}"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[SLIDE 1]  Marketing Introduction Strategy</a:t>
            </a:r>
          </a:p>
          <a:p>
            <a:r>
              <a:rPr lang="en-US" dirty="0" smtClean="0"/>
              <a:t>Currently, there appears to be no existing computer software package that can assist customers seeking to install or improve an intrusion detection system and thus compete with the SSES directly.  Our closest competition is the status quo of a security expert conducting a site visit and designing the system manually.  </a:t>
            </a:r>
          </a:p>
          <a:p>
            <a:r>
              <a:rPr lang="en-US" dirty="0" smtClean="0"/>
              <a:t> </a:t>
            </a:r>
          </a:p>
          <a:p>
            <a:r>
              <a:rPr lang="en-US" dirty="0" smtClean="0"/>
              <a:t>Our initial marketing strategy will occur in 3 phases.  Our first targeted customers for this product are small military installations worldwide, and small government facilities.  This specialized market segment offers a low-risk opportunity for the SSES to be introduced while continuing to be refined for wider market expansion.  Future markets will focus on sensitive utility sites such as water treatment facilities, electricity relay stations, nuclear reactors, airports, seaports, and other critical infrastructure as identified by Department of Homeland Security and local law enforcement agencies.  As our governmental customers gain an appreciation for a more efficient security system, and its associated lower overhead costs, we will begin to lobby Congress for an increased presence throughout all governmental agencies.  Complete market penetration will include private and commercial customers.  </a:t>
            </a:r>
          </a:p>
          <a:p>
            <a:r>
              <a:rPr lang="en-US" dirty="0" smtClean="0"/>
              <a:t> </a:t>
            </a:r>
          </a:p>
          <a:p>
            <a:r>
              <a:rPr lang="en-US" dirty="0" smtClean="0"/>
              <a:t>Customers who purchase the SSES will receive a renewable license to operate the SSES software, access to all future software updates, and initial software training.  Our first customers will also receive an initial site survey by SSES staff.  </a:t>
            </a:r>
          </a:p>
          <a:p>
            <a:r>
              <a:rPr lang="en-US" dirty="0" smtClean="0"/>
              <a:t> </a:t>
            </a:r>
          </a:p>
          <a:p>
            <a:r>
              <a:rPr lang="en-US" dirty="0" smtClean="0"/>
              <a:t>The strategy of offering the SSES in this fashion is the result of several considerations.  First, the intensive customer-service oriented approach will build an early reputation that will translate to higher growth rates in future years.  Second, given the unique nature of the program, an untrained novice could misuse it with less than optimal results and unnecessarily harm the reputation of the SSES.  Finally, by limiting the license to a relatively small number of users, we increase the chances for larger agencies to give the SSES repeat business.  The option of selling an unlimited license at higher cost, but with only limited customer support was considered, but rejected as being too high risk, since an early failure could devastate sales growth, which is key to future net cash flows.</a:t>
            </a:r>
          </a:p>
          <a:p>
            <a:endParaRPr lang="en-US" dirty="0"/>
          </a:p>
        </p:txBody>
      </p:sp>
      <p:sp>
        <p:nvSpPr>
          <p:cNvPr id="4" name="Slide Number Placeholder 3"/>
          <p:cNvSpPr>
            <a:spLocks noGrp="1"/>
          </p:cNvSpPr>
          <p:nvPr>
            <p:ph type="sldNum" sz="quarter" idx="10"/>
          </p:nvPr>
        </p:nvSpPr>
        <p:spPr/>
        <p:txBody>
          <a:bodyPr/>
          <a:lstStyle/>
          <a:p>
            <a:pPr>
              <a:defRPr/>
            </a:pPr>
            <a:fld id="{BA0E6DC2-2EA7-4E47-AF21-7D52BDDD4CF0}"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 2]  Cash Flow Analysis</a:t>
            </a:r>
          </a:p>
          <a:p>
            <a:r>
              <a:rPr lang="en-US" dirty="0" smtClean="0"/>
              <a:t>The goal of the SSES team is to sell a complete system, -- license, consulting, and training -- for approximately $35,000.  By comparison, a 20-user software license for Rockwell’s Arena simulation program (without on-site training) is reportedly valued at $270,000.  </a:t>
            </a:r>
          </a:p>
          <a:p>
            <a:r>
              <a:rPr lang="en-US" dirty="0" smtClean="0"/>
              <a:t>Our baseline assumptions for cost analyses are shown here.  It will take about one year to complete the development activities of SSES.  We expect to sell five systems the first year, which means our initial product sales will be $175,000.  We anticipate that during phase 1, the first 3 years, we will have 50% growth.  During Phase 2 and 3, we expect 80% and 100% growth respectively.  Funds are allocated for additional R&amp;D throughout all phases to retain a competitive advantage over other companies who may be late in arriving to the market.  </a:t>
            </a:r>
          </a:p>
          <a:p>
            <a:r>
              <a:rPr lang="en-US" dirty="0" smtClean="0"/>
              <a:t> </a:t>
            </a:r>
          </a:p>
          <a:p>
            <a:r>
              <a:rPr lang="en-US" dirty="0" smtClean="0"/>
              <a:t>This deterministic model yields a Net Present Value to be 27.4 million dollars.  This figure is based on a 10-year period and was calculated by using DPL.  After 10 years, we expect to sell 2319 systems.  In year 3, we begin to see a positive profit.   We expect to achieve the breakeven point between year 4 and 5.  </a:t>
            </a:r>
          </a:p>
          <a:p>
            <a:endParaRPr lang="en-US" dirty="0"/>
          </a:p>
        </p:txBody>
      </p:sp>
      <p:sp>
        <p:nvSpPr>
          <p:cNvPr id="4" name="Slide Number Placeholder 3"/>
          <p:cNvSpPr>
            <a:spLocks noGrp="1"/>
          </p:cNvSpPr>
          <p:nvPr>
            <p:ph type="sldNum" sz="quarter" idx="10"/>
          </p:nvPr>
        </p:nvSpPr>
        <p:spPr/>
        <p:txBody>
          <a:bodyPr/>
          <a:lstStyle/>
          <a:p>
            <a:pPr>
              <a:defRPr/>
            </a:pPr>
            <a:fld id="{BA0E6DC2-2EA7-4E47-AF21-7D52BDDD4CF0}"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[SLIDE 3]  Net Present Value Analysis.</a:t>
            </a:r>
          </a:p>
          <a:p>
            <a:r>
              <a:rPr lang="en-US" dirty="0" smtClean="0"/>
              <a:t>However, initial sales and subsequent growth rates are uncertain.  So we changed the deterministic model to a probabilistic one and created discrete chance nodes for these values.  We then used DPL to calculate the expected value of the NPV using these discrete probability mass functions.  We assigned probabilities of .3, .4, and .3 for the three chance outcomes.  We also assumed the worst and best case scenarios for initial sales and subsequent growth for each phase, as shown here.  Depending on the initial license sales and the growth of future license sales during all three phases of our project, the NPV has a large range of possible values.  When we ran this through DPL, the worst-case scenario, with all variables coming up low, was a loss of $1.2 million dollars.  The best-case scenario, with all variables coming up high, was 182.3 million dollars.  Both of these outcomes have only a 0.81 percent chance of occurring.  The expected value for all possible outcomes is 33.1 million dollars.  </a:t>
            </a:r>
          </a:p>
          <a:p>
            <a:r>
              <a:rPr lang="en-US" dirty="0" smtClean="0"/>
              <a:t> </a:t>
            </a:r>
          </a:p>
          <a:p>
            <a:r>
              <a:rPr lang="en-US" dirty="0" smtClean="0"/>
              <a:t>The cumulative probability distribution of the NPV is shown, along with the calculated expected value of the NPV.  The probability of a negative NPV is approximately 2.5%.  This risk is sufficiently small, and no further steps to mitigate risk are required at this time.  Also, we ran a quick sensitivity analysis to determine which of these variables influence the NPV the most.  NPV is most sensitive to initial sales, and so we will be aggressive in marketing the SSES in our first year.   </a:t>
            </a:r>
          </a:p>
          <a:p>
            <a:r>
              <a:rPr lang="en-US" dirty="0" smtClean="0"/>
              <a:t> </a:t>
            </a:r>
          </a:p>
          <a:p>
            <a:r>
              <a:rPr lang="en-US" dirty="0" smtClean="0"/>
              <a:t>I will now be followed by Joe, who will give a quick demonstration of the SSES.</a:t>
            </a:r>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BA0E6DC2-2EA7-4E47-AF21-7D52BDDD4CF0}"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t>
            </a:r>
            <a:r>
              <a:rPr lang="en-US" baseline="0" dirty="0" smtClean="0"/>
              <a:t>1.0 depends on obtaining development funding.</a:t>
            </a:r>
          </a:p>
          <a:p>
            <a:r>
              <a:rPr lang="en-US" baseline="0" dirty="0" smtClean="0"/>
              <a:t>V1.0 capabilities and schedule can be adjusted to match sponsor objectives and available funding – adding sensor placement heuristics and modeling false alarm rates are top priorities.</a:t>
            </a:r>
          </a:p>
          <a:p>
            <a:endParaRPr lang="en-US" baseline="0" dirty="0" smtClean="0"/>
          </a:p>
          <a:p>
            <a:r>
              <a:rPr lang="en-US" baseline="0" dirty="0" smtClean="0"/>
              <a:t>V2.0 capabilities will likely be adjusted based on feedback as experience is gained with prototype and V1.0 systems.  Incorporation of interior sensors and alarm systems to produce a fully integrated site security system is a top priority.</a:t>
            </a:r>
          </a:p>
          <a:p>
            <a:r>
              <a:rPr lang="en-US" baseline="0" dirty="0" smtClean="0"/>
              <a:t>Selected V2.0 capabilities can be pulled forward into V1.x versions if funding is available.</a:t>
            </a:r>
          </a:p>
          <a:p>
            <a:endParaRPr lang="en-US" dirty="0"/>
          </a:p>
        </p:txBody>
      </p:sp>
      <p:sp>
        <p:nvSpPr>
          <p:cNvPr id="4" name="Slide Number Placeholder 3"/>
          <p:cNvSpPr>
            <a:spLocks noGrp="1"/>
          </p:cNvSpPr>
          <p:nvPr>
            <p:ph type="sldNum" sz="quarter" idx="10"/>
          </p:nvPr>
        </p:nvSpPr>
        <p:spPr/>
        <p:txBody>
          <a:bodyPr/>
          <a:lstStyle/>
          <a:p>
            <a:pPr>
              <a:defRPr/>
            </a:pPr>
            <a:fld id="{EC81BAD9-436D-4211-89CF-AB056728B6D5}" type="slidenum">
              <a:rPr lang="en-US" smtClean="0"/>
              <a:pPr>
                <a:defRPr/>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p:spPr>
        <p:txBody>
          <a:bodyPr/>
          <a:lstStyle/>
          <a:p>
            <a:r>
              <a:rPr lang="en-US" dirty="0" smtClean="0"/>
              <a:t>Good Afternoon everyone.  We are the Sensor Suite Evaluation System development team.  My name is Helen Anderson, I am an Operations Research major.  These are my team mates … (everyone else introduce themselves)</a:t>
            </a:r>
          </a:p>
          <a:p>
            <a:endParaRPr lang="en-US" dirty="0" smtClean="0"/>
          </a:p>
          <a:p>
            <a:r>
              <a:rPr lang="en-US" dirty="0" smtClean="0"/>
              <a:t>The role of the SSES development team is to improve the current Electronic Security System or ESS selection methodology. The intent of the SSES is to become a new cost effective sensor suite platform with emphasis on a graphical user interface (GUI), probability of detection, and sensor specifications. The goal of the SSES is to develop a system to assist users of ESS in the set-up of their systems to achieve a complete and reliable surveillance using the most cost effective means available.</a:t>
            </a:r>
          </a:p>
          <a:p>
            <a:endParaRPr lang="en-US" dirty="0" smtClean="0"/>
          </a:p>
          <a:p>
            <a:r>
              <a:rPr lang="en-US" dirty="0" smtClean="0"/>
              <a:t>There are two terms we will refer to continuously through the presentation.  ESS and SSES. </a:t>
            </a:r>
          </a:p>
          <a:p>
            <a:endParaRPr lang="en-US" dirty="0" smtClean="0"/>
          </a:p>
        </p:txBody>
      </p:sp>
      <p:sp>
        <p:nvSpPr>
          <p:cNvPr id="16387" name="Slide Number Placeholder 3"/>
          <p:cNvSpPr>
            <a:spLocks noGrp="1"/>
          </p:cNvSpPr>
          <p:nvPr>
            <p:ph type="sldNum" sz="quarter" idx="5"/>
          </p:nvPr>
        </p:nvSpPr>
        <p:spPr>
          <a:noFill/>
        </p:spPr>
        <p:txBody>
          <a:bodyPr/>
          <a:lstStyle/>
          <a:p>
            <a:fld id="{DF1394FF-9D41-4C73-B547-CE999B83815E}"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This slide shows the process for delivering an</a:t>
            </a:r>
            <a:r>
              <a:rPr lang="en-US" baseline="0" dirty="0" smtClean="0"/>
              <a:t> ESS to a customer today.</a:t>
            </a:r>
          </a:p>
          <a:p>
            <a:r>
              <a:rPr lang="en-US" baseline="0" dirty="0" smtClean="0"/>
              <a:t>The process starts with initial engagement with the customer to determine their security system needs and budget.</a:t>
            </a:r>
          </a:p>
          <a:p>
            <a:r>
              <a:rPr lang="en-US" baseline="0" dirty="0" smtClean="0"/>
              <a:t>A preliminary survey of the customer site is conducted and used to produce a preliminary ESS design which provides the basis for a design-build proposal.  </a:t>
            </a:r>
          </a:p>
          <a:p>
            <a:r>
              <a:rPr lang="en-US" baseline="0" dirty="0" smtClean="0"/>
              <a:t>If the proposal is successful the team performs a detailed site survey and detailed ESS design, and assesses ESS cost and performance against customer requirements.  ESS design may proceed through several iterations before converging on a successful design.</a:t>
            </a:r>
          </a:p>
          <a:p>
            <a:r>
              <a:rPr lang="en-US" baseline="0" dirty="0" smtClean="0"/>
              <a:t>Proposal generation is a net cost, and site design is a low margin process.  The major source of profit is actually landing the contract to procure and install the ESS.</a:t>
            </a:r>
          </a:p>
          <a:p>
            <a:r>
              <a:rPr lang="en-US" baseline="0" dirty="0" smtClean="0"/>
              <a:t>The current ESS design process is manual and ad hoc.  Significant effort is required to conduct the site surveys and perform ESS design.  There are many opportunities for error and resulting designs are often sub-optimal.  Gaps in coverage are a particular source of concern. </a:t>
            </a:r>
          </a:p>
          <a:p>
            <a:r>
              <a:rPr lang="en-US" baseline="0" dirty="0" smtClean="0"/>
              <a:t>The objective of the SSES is to automate and support portions of the design process (highlighted in green) in order to improve the productivity and performance of the design team, and the quality of the resulting ESS designs.</a:t>
            </a:r>
            <a:endParaRPr lang="en-US" dirty="0" smtClean="0"/>
          </a:p>
        </p:txBody>
      </p:sp>
      <p:sp>
        <p:nvSpPr>
          <p:cNvPr id="52228" name="Slide Number Placeholder 3"/>
          <p:cNvSpPr>
            <a:spLocks noGrp="1"/>
          </p:cNvSpPr>
          <p:nvPr>
            <p:ph type="sldNum" sz="quarter" idx="5"/>
          </p:nvPr>
        </p:nvSpPr>
        <p:spPr>
          <a:noFill/>
        </p:spPr>
        <p:txBody>
          <a:bodyPr/>
          <a:lstStyle/>
          <a:p>
            <a:fld id="{470537DE-0E45-4577-AC05-7D1B5F3F3F2D}"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r>
              <a:rPr lang="en-US" dirty="0" smtClean="0"/>
              <a:t>Currently an effective way to determine the proper placement, type, and quantity of the selected sensory does not exist.  To determine sensor placement, perimeter security personnel must actively determine sensor placement by being on-site and extensive testing must be done to ensure the sensor placements will provide adequate security.  A system is needed that is more cost effective and is able to achieve a complete and reliable surveillance.  A system needs to be designed to give results for a wide variety of terrain types and site locations. Because intruders are difficult to detect without electronic sensors no site perimeter can be considered totally secure.  This creates a need to identify intruders to allow significant time for first responders to secure the site perimeter.  The purpose of the SSES is to fill the current capability gap of the current ESS selection process.  The focus of the SSES is to provide a GUI system at a relatively low cost. </a:t>
            </a:r>
          </a:p>
          <a:p>
            <a:endParaRPr lang="en-US" dirty="0" smtClean="0"/>
          </a:p>
        </p:txBody>
      </p:sp>
      <p:sp>
        <p:nvSpPr>
          <p:cNvPr id="20483" name="Slide Number Placeholder 3"/>
          <p:cNvSpPr>
            <a:spLocks noGrp="1"/>
          </p:cNvSpPr>
          <p:nvPr>
            <p:ph type="sldNum" sz="quarter" idx="5"/>
          </p:nvPr>
        </p:nvSpPr>
        <p:spPr>
          <a:noFill/>
        </p:spPr>
        <p:txBody>
          <a:bodyPr/>
          <a:lstStyle/>
          <a:p>
            <a:fld id="{B45A35F0-5069-47E6-8F72-97A43EE8A644}"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a:p>
            <a:r>
              <a:rPr lang="en-US" dirty="0" smtClean="0"/>
              <a:t>The</a:t>
            </a:r>
            <a:r>
              <a:rPr lang="en-US" baseline="0" dirty="0" smtClean="0"/>
              <a:t> OV-1 Diagram is the high level operational document associated with </a:t>
            </a:r>
            <a:r>
              <a:rPr lang="en-US" baseline="0" dirty="0" err="1" smtClean="0"/>
              <a:t>DoDAF</a:t>
            </a:r>
            <a:r>
              <a:rPr lang="en-US" baseline="0" dirty="0" smtClean="0"/>
              <a:t> products. </a:t>
            </a:r>
          </a:p>
          <a:p>
            <a:endParaRPr lang="en-US" baseline="0" dirty="0" smtClean="0"/>
          </a:p>
          <a:p>
            <a:r>
              <a:rPr lang="en-US" baseline="0" dirty="0" smtClean="0"/>
              <a:t>The intent of the system (moving clockwise from the upper left corner) is to process imagery of a site. This can come from satellite data, 3-D rendering, architectural drawings, etc.</a:t>
            </a:r>
          </a:p>
          <a:p>
            <a:r>
              <a:rPr lang="en-US" baseline="0" dirty="0" smtClean="0"/>
              <a:t>The system will also process weather data be cause the environmental conditions impact the performance of the sensors.</a:t>
            </a:r>
          </a:p>
          <a:p>
            <a:r>
              <a:rPr lang="en-US" baseline="0" dirty="0" smtClean="0"/>
              <a:t>The sensor specifications and performance data is also processed. This data can include Pd and FAR data, power requirements, networking requirements, and sensor operational data because the type of sensor determines the impact of the environmental conditions. </a:t>
            </a:r>
          </a:p>
          <a:p>
            <a:r>
              <a:rPr lang="en-US" baseline="0" dirty="0" smtClean="0"/>
              <a:t>Threat data is also processed, in that the security of a site is dependent on the types of threats the site is protecting against. </a:t>
            </a:r>
          </a:p>
          <a:p>
            <a:r>
              <a:rPr lang="en-US" baseline="0" dirty="0" smtClean="0"/>
              <a:t>Physical barriers and obstructions are also processed because these impact the “Deterrence” component of site protection.</a:t>
            </a:r>
          </a:p>
          <a:p>
            <a:r>
              <a:rPr lang="en-US" baseline="0" dirty="0" smtClean="0"/>
              <a:t>The system should be able to access data from the internet. This can include weather, threat, and environmental data.</a:t>
            </a:r>
          </a:p>
          <a:p>
            <a:r>
              <a:rPr lang="en-US" baseline="0" dirty="0" smtClean="0"/>
              <a:t>The system should also be able to access/be accessed by specific databases well. This can include private/secure networks and customer databases. </a:t>
            </a:r>
            <a:endParaRPr lang="en-US" dirty="0"/>
          </a:p>
        </p:txBody>
      </p:sp>
      <p:sp>
        <p:nvSpPr>
          <p:cNvPr id="4" name="Slide Number Placeholder 3"/>
          <p:cNvSpPr>
            <a:spLocks noGrp="1"/>
          </p:cNvSpPr>
          <p:nvPr>
            <p:ph type="sldNum" sz="quarter" idx="10"/>
          </p:nvPr>
        </p:nvSpPr>
        <p:spPr/>
        <p:txBody>
          <a:bodyPr/>
          <a:lstStyle/>
          <a:p>
            <a:pPr>
              <a:defRPr/>
            </a:pPr>
            <a:fld id="{EC81BAD9-436D-4211-89CF-AB056728B6D5}"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spcBef>
                <a:spcPct val="0"/>
              </a:spcBef>
            </a:pPr>
            <a:r>
              <a:rPr lang="en-US" dirty="0" smtClean="0"/>
              <a:t>This is not the traditional waterfall approach since is incorporates feedback from one step to another based on the stakeholder validation and development team testing. </a:t>
            </a:r>
          </a:p>
          <a:p>
            <a:pPr eaLnBrk="1" hangingPunct="1">
              <a:spcBef>
                <a:spcPct val="0"/>
              </a:spcBef>
            </a:pPr>
            <a:r>
              <a:rPr lang="en-US" dirty="0" smtClean="0"/>
              <a:t>This model is closer to a rapid prototype model or a incremental model. The rapid prototype model is mainly utilized to develop requirement specifications for proof of concepts (which is really what we are doing), and the incremental model focuses on developing the product in manageable increments. We are doing both in this class because of the short time available to develop the system and the need to scope the system into manageable components. </a:t>
            </a:r>
          </a:p>
          <a:p>
            <a:pPr eaLnBrk="1" hangingPunct="1">
              <a:spcBef>
                <a:spcPct val="0"/>
              </a:spcBef>
            </a:pPr>
            <a:r>
              <a:rPr lang="en-US" dirty="0" smtClean="0"/>
              <a:t>The main components we will</a:t>
            </a:r>
            <a:r>
              <a:rPr lang="en-US" baseline="0" dirty="0" smtClean="0"/>
              <a:t> cover in this presentation are:</a:t>
            </a:r>
          </a:p>
          <a:p>
            <a:pPr eaLnBrk="1" hangingPunct="1">
              <a:spcBef>
                <a:spcPct val="0"/>
              </a:spcBef>
            </a:pPr>
            <a:r>
              <a:rPr lang="en-US" baseline="0" dirty="0" smtClean="0"/>
              <a:t>Develop problem statement (step 1)- already covered</a:t>
            </a:r>
          </a:p>
          <a:p>
            <a:pPr eaLnBrk="1" hangingPunct="1">
              <a:spcBef>
                <a:spcPct val="0"/>
              </a:spcBef>
            </a:pPr>
            <a:r>
              <a:rPr lang="en-US" baseline="0" dirty="0" smtClean="0"/>
              <a:t>The stakeholder analysis, value identification (step1)</a:t>
            </a:r>
          </a:p>
          <a:p>
            <a:pPr eaLnBrk="1" hangingPunct="1">
              <a:spcBef>
                <a:spcPct val="0"/>
              </a:spcBef>
            </a:pPr>
            <a:r>
              <a:rPr lang="en-US" baseline="0" dirty="0" smtClean="0"/>
              <a:t>Functional decomposition, from/functions (Step 2 and 3)</a:t>
            </a:r>
          </a:p>
          <a:p>
            <a:pPr eaLnBrk="1" hangingPunct="1">
              <a:spcBef>
                <a:spcPct val="0"/>
              </a:spcBef>
            </a:pPr>
            <a:r>
              <a:rPr lang="en-US" baseline="0" dirty="0" smtClean="0"/>
              <a:t>Business plan, market survey (Sept 4)</a:t>
            </a:r>
          </a:p>
          <a:p>
            <a:pPr eaLnBrk="1" hangingPunct="1">
              <a:spcBef>
                <a:spcPct val="0"/>
              </a:spcBef>
            </a:pPr>
            <a:r>
              <a:rPr lang="en-US" baseline="0" dirty="0" smtClean="0"/>
              <a:t>Prototype demonstration / test case (Step 6)</a:t>
            </a:r>
          </a:p>
          <a:p>
            <a:pPr eaLnBrk="1" hangingPunct="1">
              <a:spcBef>
                <a:spcPct val="0"/>
              </a:spcBef>
            </a:pPr>
            <a:endParaRPr lang="en-US" baseline="0" dirty="0" smtClean="0"/>
          </a:p>
          <a:p>
            <a:pPr eaLnBrk="1" hangingPunct="1">
              <a:spcBef>
                <a:spcPct val="0"/>
              </a:spcBef>
            </a:pPr>
            <a:endParaRPr lang="en-US" baseline="0" dirty="0" smtClean="0"/>
          </a:p>
          <a:p>
            <a:pPr eaLnBrk="1" hangingPunct="1">
              <a:spcBef>
                <a:spcPct val="0"/>
              </a:spcBef>
            </a:pPr>
            <a:endParaRPr lang="en-US" baseline="0" dirty="0" smtClean="0"/>
          </a:p>
          <a:p>
            <a:pPr eaLnBrk="1" hangingPunct="1">
              <a:spcBef>
                <a:spcPct val="0"/>
              </a:spcBef>
            </a:pPr>
            <a:endParaRPr lang="en-US" baseline="0" dirty="0" smtClean="0"/>
          </a:p>
          <a:p>
            <a:pPr eaLnBrk="1" hangingPunct="1">
              <a:spcBef>
                <a:spcPct val="0"/>
              </a:spcBef>
            </a:pPr>
            <a:endParaRPr lang="en-US" dirty="0" smtClean="0"/>
          </a:p>
        </p:txBody>
      </p:sp>
      <p:sp>
        <p:nvSpPr>
          <p:cNvPr id="55300" name="Slide Number Placeholder 3"/>
          <p:cNvSpPr txBox="1">
            <a:spLocks noGrp="1"/>
          </p:cNvSpPr>
          <p:nvPr/>
        </p:nvSpPr>
        <p:spPr bwMode="auto">
          <a:xfrm>
            <a:off x="3884613" y="8845550"/>
            <a:ext cx="2971800" cy="465138"/>
          </a:xfrm>
          <a:prstGeom prst="rect">
            <a:avLst/>
          </a:prstGeom>
          <a:noFill/>
          <a:ln w="9525">
            <a:noFill/>
            <a:miter lim="800000"/>
            <a:headEnd/>
            <a:tailEnd/>
          </a:ln>
        </p:spPr>
        <p:txBody>
          <a:bodyPr anchor="b"/>
          <a:lstStyle/>
          <a:p>
            <a:pPr algn="r"/>
            <a:fld id="{A235C2BB-0B23-45EA-B005-CAAA767FA1A7}" type="slidenum">
              <a:rPr lang="en-US" sz="1200">
                <a:latin typeface="Arial" charset="0"/>
              </a:rPr>
              <a:pPr algn="r"/>
              <a:t>6</a:t>
            </a:fld>
            <a:endParaRPr lang="en-US" sz="120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a:t>
            </a:r>
            <a:r>
              <a:rPr lang="en-US" baseline="0" dirty="0" smtClean="0"/>
              <a:t> the course of our project, we did a stakeholder assessment.  </a:t>
            </a:r>
            <a:r>
              <a:rPr lang="en-US" sz="1200" kern="1200" dirty="0" smtClean="0">
                <a:solidFill>
                  <a:schemeClr val="tx1"/>
                </a:solidFill>
                <a:latin typeface="Arial" charset="0"/>
                <a:ea typeface="+mn-ea"/>
                <a:cs typeface="+mn-cs"/>
              </a:rPr>
              <a:t>The team identified the stakeholders by creating stakeholder categories and filling those categories with individual stakeholders based on their benefits/interest areas, priorities, and behaviors.</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We have two overall categories of Stakeholders, Internal and External</a:t>
            </a:r>
            <a:r>
              <a:rPr lang="en-US" sz="1200" kern="1200" baseline="0" dirty="0" smtClean="0">
                <a:solidFill>
                  <a:schemeClr val="tx1"/>
                </a:solidFill>
                <a:latin typeface="Arial" charset="0"/>
                <a:ea typeface="+mn-ea"/>
                <a:cs typeface="+mn-cs"/>
              </a:rPr>
              <a:t>.  Within those two categories the team created additional Stakeholder categories.  These categories contain the actual stakeholders.  Included in the SSES Stakeholders are the SSES development team, the SEOR faculty, the Customer, Suppliers, and Enemy.</a:t>
            </a:r>
            <a:endParaRPr lang="en-US" dirty="0"/>
          </a:p>
        </p:txBody>
      </p:sp>
      <p:sp>
        <p:nvSpPr>
          <p:cNvPr id="4" name="Slide Number Placeholder 3"/>
          <p:cNvSpPr>
            <a:spLocks noGrp="1"/>
          </p:cNvSpPr>
          <p:nvPr>
            <p:ph type="sldNum" sz="quarter" idx="10"/>
          </p:nvPr>
        </p:nvSpPr>
        <p:spPr/>
        <p:txBody>
          <a:bodyPr/>
          <a:lstStyle/>
          <a:p>
            <a:pPr>
              <a:defRPr/>
            </a:pPr>
            <a:fld id="{0735E0B9-8881-4661-A5D2-08830EC4DDF8}"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p:spPr>
        <p:txBody>
          <a:bodyPr/>
          <a:lstStyle/>
          <a:p>
            <a:r>
              <a:rPr lang="en-US" dirty="0" smtClean="0"/>
              <a:t>After identifying our</a:t>
            </a:r>
            <a:r>
              <a:rPr lang="en-US" baseline="0" dirty="0" smtClean="0"/>
              <a:t> stakeholders the team created a Stakeholder Value Mapping.  Using this mapping the team was able to assign each Stakeholder an overall score.  This bar chart shows each stakeholder’s score.  We decided to focus on the stakeholders with scores between 0.85 and 1.1 as shown by the beige rectangle.  A total of six Stakeholders fell into this range.  Management for both the internal and external stakeholders, security system operators/monitors, adversaries/hostile-intruders, and </a:t>
            </a:r>
            <a:r>
              <a:rPr lang="en-US" baseline="0" smtClean="0"/>
              <a:t>of course </a:t>
            </a:r>
            <a:r>
              <a:rPr lang="en-US" baseline="0" dirty="0" smtClean="0"/>
              <a:t>the SSES development team.</a:t>
            </a:r>
            <a:endParaRPr lang="en-US" dirty="0" smtClean="0"/>
          </a:p>
        </p:txBody>
      </p:sp>
      <p:sp>
        <p:nvSpPr>
          <p:cNvPr id="29699" name="Slide Number Placeholder 3"/>
          <p:cNvSpPr>
            <a:spLocks noGrp="1"/>
          </p:cNvSpPr>
          <p:nvPr>
            <p:ph type="sldNum" sz="quarter" idx="5"/>
          </p:nvPr>
        </p:nvSpPr>
        <p:spPr>
          <a:noFill/>
        </p:spPr>
        <p:txBody>
          <a:bodyPr/>
          <a:lstStyle/>
          <a:p>
            <a:fld id="{5CEC982F-EBE8-4BD7-8349-F8011D3177C2}"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dirty="0" smtClean="0"/>
              <a:t>The Parameter Diagram (p-Diagram) of the SSES illustrates the inputs</a:t>
            </a:r>
            <a:r>
              <a:rPr lang="en-US" baseline="0" dirty="0" smtClean="0"/>
              <a:t> to the outputs of the system. It is used to help determine the objective of the system. </a:t>
            </a:r>
          </a:p>
          <a:p>
            <a:endParaRPr lang="en-US" baseline="0" dirty="0" smtClean="0"/>
          </a:p>
          <a:p>
            <a:r>
              <a:rPr lang="en-US" baseline="0" dirty="0" smtClean="0"/>
              <a:t>The main items to observe are the inputs and the outputs. The </a:t>
            </a:r>
          </a:p>
          <a:p>
            <a:endParaRPr lang="en-US" baseline="0" dirty="0" smtClean="0"/>
          </a:p>
          <a:p>
            <a:endParaRPr lang="en-US" baseline="0" dirty="0" smtClean="0"/>
          </a:p>
          <a:p>
            <a:endParaRPr lang="en-US" baseline="0" dirty="0" smtClean="0"/>
          </a:p>
          <a:p>
            <a:endParaRPr lang="en-US" baseline="0" dirty="0" smtClean="0"/>
          </a:p>
          <a:p>
            <a:r>
              <a:rPr lang="en-US" baseline="0" dirty="0" smtClean="0"/>
              <a:t>We also identified the controllable and non-controllable factors that affect the performance of the system. </a:t>
            </a:r>
          </a:p>
          <a:p>
            <a:r>
              <a:rPr lang="en-US" baseline="0" dirty="0" smtClean="0"/>
              <a:t>Weather:</a:t>
            </a:r>
          </a:p>
          <a:p>
            <a:r>
              <a:rPr lang="en-US" baseline="0" dirty="0" smtClean="0"/>
              <a:t>Threat: The threats are uncontrollable in that the system can only represent known threats. Like any </a:t>
            </a:r>
            <a:r>
              <a:rPr lang="en-US" baseline="0" dirty="0" err="1" smtClean="0"/>
              <a:t>scurity</a:t>
            </a:r>
            <a:r>
              <a:rPr lang="en-US" baseline="0" dirty="0" smtClean="0"/>
              <a:t> system, the threat model is based on threat assessments and the threats are continuously trying to overcome the security system. </a:t>
            </a:r>
          </a:p>
          <a:p>
            <a:r>
              <a:rPr lang="en-US" baseline="0" dirty="0" smtClean="0"/>
              <a:t>Budget: </a:t>
            </a:r>
          </a:p>
          <a:p>
            <a:endParaRPr lang="en-US" dirty="0" smtClean="0"/>
          </a:p>
        </p:txBody>
      </p:sp>
      <p:sp>
        <p:nvSpPr>
          <p:cNvPr id="56324" name="Slide Number Placeholder 3"/>
          <p:cNvSpPr>
            <a:spLocks noGrp="1"/>
          </p:cNvSpPr>
          <p:nvPr>
            <p:ph type="sldNum" sz="quarter" idx="5"/>
          </p:nvPr>
        </p:nvSpPr>
        <p:spPr>
          <a:noFill/>
        </p:spPr>
        <p:txBody>
          <a:bodyPr/>
          <a:lstStyle/>
          <a:p>
            <a:fld id="{E20D6B40-396D-4BD1-9AE1-9849DAD6E1F8}"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3810000"/>
            <a:ext cx="9144000" cy="2667000"/>
          </a:xfrm>
          <a:prstGeom prst="rect">
            <a:avLst/>
          </a:prstGeom>
          <a:solidFill>
            <a:schemeClr val="tx1"/>
          </a:solidFill>
          <a:ln w="9525" algn="ctr">
            <a:noFill/>
            <a:miter lim="800000"/>
            <a:headEnd/>
            <a:tailEnd/>
          </a:ln>
          <a:effectLst/>
        </p:spPr>
        <p:txBody>
          <a:bodyPr wrap="none" anchor="ctr"/>
          <a:lstStyle/>
          <a:p>
            <a:pPr>
              <a:spcBef>
                <a:spcPct val="20000"/>
              </a:spcBef>
              <a:buFontTx/>
              <a:buChar char="•"/>
              <a:defRPr/>
            </a:pPr>
            <a:endParaRPr lang="en-US"/>
          </a:p>
        </p:txBody>
      </p:sp>
      <p:sp>
        <p:nvSpPr>
          <p:cNvPr id="4098" name="Rectangle 2"/>
          <p:cNvSpPr>
            <a:spLocks noGrp="1" noChangeArrowheads="1"/>
          </p:cNvSpPr>
          <p:nvPr>
            <p:ph type="ctrTitle"/>
          </p:nvPr>
        </p:nvSpPr>
        <p:spPr>
          <a:xfrm>
            <a:off x="277368" y="4072128"/>
            <a:ext cx="7467600" cy="533400"/>
          </a:xfrm>
        </p:spPr>
        <p:txBody>
          <a:bodyPr anchor="t"/>
          <a:lstStyle>
            <a:lvl1pPr>
              <a:defRPr sz="2400" u="none">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762000" y="5257800"/>
            <a:ext cx="6096000" cy="838200"/>
          </a:xfrm>
        </p:spPr>
        <p:txBody>
          <a:bodyPr/>
          <a:lstStyle>
            <a:lvl1pPr marL="0" indent="0">
              <a:buFontTx/>
              <a:buNone/>
              <a:defRPr sz="1800">
                <a:solidFill>
                  <a:schemeClr val="bg1"/>
                </a:solidFill>
              </a:defRPr>
            </a:lvl1pPr>
          </a:lstStyle>
          <a:p>
            <a:r>
              <a:rPr lang="en-US"/>
              <a:t>Click to edit Master subtitle style</a:t>
            </a:r>
          </a:p>
        </p:txBody>
      </p:sp>
      <p:sp>
        <p:nvSpPr>
          <p:cNvPr id="5" name="Rectangle 6"/>
          <p:cNvSpPr>
            <a:spLocks noGrp="1" noChangeArrowheads="1"/>
          </p:cNvSpPr>
          <p:nvPr>
            <p:ph type="sldNum" sz="quarter" idx="10"/>
          </p:nvPr>
        </p:nvSpPr>
        <p:spPr/>
        <p:txBody>
          <a:bodyPr/>
          <a:lstStyle>
            <a:lvl1pPr>
              <a:defRPr/>
            </a:lvl1pPr>
          </a:lstStyle>
          <a:p>
            <a:pPr>
              <a:defRPr/>
            </a:pPr>
            <a:fld id="{159C4415-0BF0-4857-BC5A-C0615E3C2728}" type="slidenum">
              <a:rPr lang="en-US"/>
              <a:pPr>
                <a:defRPr/>
              </a:pPr>
              <a:t>‹#›</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135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90600"/>
            <a:ext cx="6019800" cy="5135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 Feb 09</a:t>
            </a:r>
          </a:p>
        </p:txBody>
      </p:sp>
      <p:sp>
        <p:nvSpPr>
          <p:cNvPr id="5" name="Footer Placeholder 4"/>
          <p:cNvSpPr>
            <a:spLocks noGrp="1"/>
          </p:cNvSpPr>
          <p:nvPr>
            <p:ph type="ftr" sz="quarter" idx="11"/>
          </p:nvPr>
        </p:nvSpPr>
        <p:spPr/>
        <p:txBody>
          <a:bodyPr/>
          <a:lstStyle>
            <a:lvl1pPr>
              <a:defRPr/>
            </a:lvl1pPr>
          </a:lstStyle>
          <a:p>
            <a:pPr>
              <a:defRPr/>
            </a:pPr>
            <a:r>
              <a:rPr lang="en-US" dirty="0"/>
              <a:t>Anderson, Beres,</a:t>
            </a:r>
          </a:p>
          <a:p>
            <a:pPr>
              <a:defRPr/>
            </a:pPr>
            <a:r>
              <a:rPr lang="en-US" dirty="0"/>
              <a:t>Shaw, Valadez</a:t>
            </a:r>
          </a:p>
        </p:txBody>
      </p:sp>
      <p:sp>
        <p:nvSpPr>
          <p:cNvPr id="6" name="Slide Number Placeholder 5"/>
          <p:cNvSpPr>
            <a:spLocks noGrp="1"/>
          </p:cNvSpPr>
          <p:nvPr>
            <p:ph type="sldNum" sz="quarter" idx="12"/>
          </p:nvPr>
        </p:nvSpPr>
        <p:spPr/>
        <p:txBody>
          <a:bodyPr/>
          <a:lstStyle>
            <a:lvl1pPr>
              <a:defRPr/>
            </a:lvl1pPr>
          </a:lstStyle>
          <a:p>
            <a:pPr>
              <a:defRPr/>
            </a:pPr>
            <a:fld id="{3B0F6A05-B60E-4A8E-83C2-E808A640FD5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0" y="76200"/>
            <a:ext cx="9144000" cy="457200"/>
            <a:chOff x="0" y="240"/>
            <a:chExt cx="5760" cy="288"/>
          </a:xfrm>
        </p:grpSpPr>
        <p:sp>
          <p:nvSpPr>
            <p:cNvPr id="5" name="Rectangle 8"/>
            <p:cNvSpPr>
              <a:spLocks noChangeArrowheads="1"/>
            </p:cNvSpPr>
            <p:nvPr userDrawn="1"/>
          </p:nvSpPr>
          <p:spPr bwMode="auto">
            <a:xfrm>
              <a:off x="0" y="240"/>
              <a:ext cx="5760" cy="288"/>
            </a:xfrm>
            <a:prstGeom prst="rect">
              <a:avLst/>
            </a:prstGeom>
            <a:solidFill>
              <a:schemeClr val="tx1"/>
            </a:solidFill>
            <a:ln w="9525">
              <a:solidFill>
                <a:schemeClr val="tx1"/>
              </a:solidFill>
              <a:miter lim="800000"/>
              <a:headEnd/>
              <a:tailEnd/>
            </a:ln>
            <a:effectLst/>
          </p:spPr>
          <p:txBody>
            <a:bodyPr wrap="none" anchor="ctr"/>
            <a:lstStyle/>
            <a:p>
              <a:pPr>
                <a:spcBef>
                  <a:spcPct val="20000"/>
                </a:spcBef>
                <a:buFontTx/>
                <a:buChar char="•"/>
                <a:defRPr/>
              </a:pPr>
              <a:endParaRPr lang="en-US" sz="1400"/>
            </a:p>
          </p:txBody>
        </p:sp>
        <p:sp>
          <p:nvSpPr>
            <p:cNvPr id="6" name="Text Box 9"/>
            <p:cNvSpPr txBox="1">
              <a:spLocks noChangeArrowheads="1"/>
            </p:cNvSpPr>
            <p:nvPr userDrawn="1"/>
          </p:nvSpPr>
          <p:spPr bwMode="auto">
            <a:xfrm>
              <a:off x="0" y="288"/>
              <a:ext cx="5760" cy="192"/>
            </a:xfrm>
            <a:prstGeom prst="rect">
              <a:avLst/>
            </a:prstGeom>
            <a:noFill/>
            <a:ln w="9525">
              <a:noFill/>
              <a:miter lim="800000"/>
              <a:headEnd/>
              <a:tailEnd/>
            </a:ln>
            <a:effectLst/>
          </p:spPr>
          <p:txBody>
            <a:bodyPr>
              <a:spAutoFit/>
            </a:bodyPr>
            <a:lstStyle/>
            <a:p>
              <a:pPr>
                <a:spcBef>
                  <a:spcPct val="50000"/>
                </a:spcBef>
                <a:defRPr/>
              </a:pPr>
              <a:r>
                <a:rPr lang="en-US" sz="1400" i="1" dirty="0">
                  <a:solidFill>
                    <a:schemeClr val="bg1"/>
                  </a:solidFill>
                </a:rPr>
                <a:t>   </a:t>
              </a:r>
              <a:r>
                <a:rPr lang="en-US" sz="1400" b="1" i="1" dirty="0">
                  <a:solidFill>
                    <a:schemeClr val="bg1"/>
                  </a:solidFill>
                </a:rPr>
                <a:t> Sensor Suite Evaluation System					            SSES</a:t>
              </a:r>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127000" y="6499225"/>
            <a:ext cx="1435100" cy="247650"/>
          </a:xfrm>
        </p:spPr>
        <p:txBody>
          <a:bodyPr/>
          <a:lstStyle>
            <a:lvl1pPr>
              <a:defRPr sz="1000"/>
            </a:lvl1pPr>
          </a:lstStyle>
          <a:p>
            <a:pPr>
              <a:defRPr/>
            </a:pPr>
            <a:r>
              <a:rPr lang="en-US"/>
              <a:t>5 Feb 09</a:t>
            </a:r>
          </a:p>
        </p:txBody>
      </p:sp>
      <p:sp>
        <p:nvSpPr>
          <p:cNvPr id="8" name="Footer Placeholder 4"/>
          <p:cNvSpPr>
            <a:spLocks noGrp="1"/>
          </p:cNvSpPr>
          <p:nvPr>
            <p:ph type="ftr" sz="quarter" idx="11"/>
          </p:nvPr>
        </p:nvSpPr>
        <p:spPr>
          <a:xfrm>
            <a:off x="2882900" y="6470650"/>
            <a:ext cx="3378200" cy="323850"/>
          </a:xfrm>
        </p:spPr>
        <p:txBody>
          <a:bodyPr anchor="b"/>
          <a:lstStyle>
            <a:lvl1pPr>
              <a:defRPr sz="1000"/>
            </a:lvl1pPr>
          </a:lstStyle>
          <a:p>
            <a:pPr>
              <a:defRPr/>
            </a:pPr>
            <a:r>
              <a:rPr lang="en-US" dirty="0"/>
              <a:t>Anderson, Beres, Shaw, Valadez</a:t>
            </a:r>
          </a:p>
        </p:txBody>
      </p:sp>
      <p:sp>
        <p:nvSpPr>
          <p:cNvPr id="9" name="Slide Number Placeholder 5"/>
          <p:cNvSpPr>
            <a:spLocks noGrp="1"/>
          </p:cNvSpPr>
          <p:nvPr>
            <p:ph type="sldNum" sz="quarter" idx="12"/>
          </p:nvPr>
        </p:nvSpPr>
        <p:spPr>
          <a:xfrm>
            <a:off x="7010400" y="6445250"/>
            <a:ext cx="2133600" cy="412750"/>
          </a:xfrm>
        </p:spPr>
        <p:txBody>
          <a:bodyPr/>
          <a:lstStyle>
            <a:lvl1pPr>
              <a:defRPr sz="1200"/>
            </a:lvl1pPr>
          </a:lstStyle>
          <a:p>
            <a:pPr>
              <a:defRPr/>
            </a:pPr>
            <a:fld id="{78D9233D-E251-40AE-9C9A-E98525DE7BA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5 Feb 09</a:t>
            </a:r>
          </a:p>
        </p:txBody>
      </p:sp>
      <p:sp>
        <p:nvSpPr>
          <p:cNvPr id="5" name="Footer Placeholder 4"/>
          <p:cNvSpPr>
            <a:spLocks noGrp="1"/>
          </p:cNvSpPr>
          <p:nvPr>
            <p:ph type="ftr" sz="quarter" idx="11"/>
          </p:nvPr>
        </p:nvSpPr>
        <p:spPr/>
        <p:txBody>
          <a:bodyPr/>
          <a:lstStyle>
            <a:lvl1pPr>
              <a:defRPr/>
            </a:lvl1pPr>
          </a:lstStyle>
          <a:p>
            <a:pPr>
              <a:defRPr/>
            </a:pPr>
            <a:r>
              <a:rPr lang="en-US" dirty="0"/>
              <a:t> Anderson, Beres, </a:t>
            </a:r>
          </a:p>
          <a:p>
            <a:pPr>
              <a:defRPr/>
            </a:pPr>
            <a:r>
              <a:rPr lang="en-US" dirty="0"/>
              <a:t>Shaw, Valadez</a:t>
            </a:r>
          </a:p>
        </p:txBody>
      </p:sp>
      <p:sp>
        <p:nvSpPr>
          <p:cNvPr id="6" name="Slide Number Placeholder 5"/>
          <p:cNvSpPr>
            <a:spLocks noGrp="1"/>
          </p:cNvSpPr>
          <p:nvPr>
            <p:ph type="sldNum" sz="quarter" idx="12"/>
          </p:nvPr>
        </p:nvSpPr>
        <p:spPr/>
        <p:txBody>
          <a:bodyPr/>
          <a:lstStyle>
            <a:lvl1pPr>
              <a:defRPr/>
            </a:lvl1pPr>
          </a:lstStyle>
          <a:p>
            <a:pPr>
              <a:defRPr/>
            </a:pPr>
            <a:fld id="{CD6D8362-66AC-4F75-B7AC-C9D4A93FCB8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719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37719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en-US"/>
              <a:t>5 Feb 09</a:t>
            </a:r>
          </a:p>
        </p:txBody>
      </p:sp>
      <p:sp>
        <p:nvSpPr>
          <p:cNvPr id="6" name="Footer Placeholder 5"/>
          <p:cNvSpPr>
            <a:spLocks noGrp="1"/>
          </p:cNvSpPr>
          <p:nvPr>
            <p:ph type="ftr" sz="quarter" idx="11"/>
          </p:nvPr>
        </p:nvSpPr>
        <p:spPr/>
        <p:txBody>
          <a:bodyPr/>
          <a:lstStyle>
            <a:lvl1pPr>
              <a:defRPr/>
            </a:lvl1pPr>
          </a:lstStyle>
          <a:p>
            <a:pPr>
              <a:defRPr/>
            </a:pPr>
            <a:r>
              <a:rPr lang="en-US" dirty="0"/>
              <a:t> Anderson, Beres,</a:t>
            </a:r>
          </a:p>
          <a:p>
            <a:pPr>
              <a:defRPr/>
            </a:pPr>
            <a:r>
              <a:rPr lang="en-US" dirty="0"/>
              <a:t>Shaw, Valadez</a:t>
            </a:r>
          </a:p>
        </p:txBody>
      </p:sp>
      <p:sp>
        <p:nvSpPr>
          <p:cNvPr id="7" name="Slide Number Placeholder 6"/>
          <p:cNvSpPr>
            <a:spLocks noGrp="1"/>
          </p:cNvSpPr>
          <p:nvPr>
            <p:ph type="sldNum" sz="quarter" idx="12"/>
          </p:nvPr>
        </p:nvSpPr>
        <p:spPr/>
        <p:txBody>
          <a:bodyPr/>
          <a:lstStyle>
            <a:lvl1pPr>
              <a:defRPr/>
            </a:lvl1pPr>
          </a:lstStyle>
          <a:p>
            <a:pPr>
              <a:defRPr/>
            </a:pPr>
            <a:fld id="{C02167DA-84EB-4996-8E79-E597B162A43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en-US"/>
              <a:t>5 Feb 09</a:t>
            </a:r>
          </a:p>
        </p:txBody>
      </p:sp>
      <p:sp>
        <p:nvSpPr>
          <p:cNvPr id="8" name="Footer Placeholder 7"/>
          <p:cNvSpPr>
            <a:spLocks noGrp="1"/>
          </p:cNvSpPr>
          <p:nvPr>
            <p:ph type="ftr" sz="quarter" idx="11"/>
          </p:nvPr>
        </p:nvSpPr>
        <p:spPr/>
        <p:txBody>
          <a:bodyPr/>
          <a:lstStyle>
            <a:lvl1pPr>
              <a:defRPr/>
            </a:lvl1pPr>
          </a:lstStyle>
          <a:p>
            <a:pPr>
              <a:defRPr/>
            </a:pPr>
            <a:r>
              <a:rPr lang="en-US" dirty="0"/>
              <a:t> Anderson, Beres,</a:t>
            </a:r>
          </a:p>
          <a:p>
            <a:pPr>
              <a:defRPr/>
            </a:pPr>
            <a:r>
              <a:rPr lang="en-US" dirty="0"/>
              <a:t>Shaw, Valadez</a:t>
            </a:r>
          </a:p>
        </p:txBody>
      </p:sp>
      <p:sp>
        <p:nvSpPr>
          <p:cNvPr id="9" name="Slide Number Placeholder 8"/>
          <p:cNvSpPr>
            <a:spLocks noGrp="1"/>
          </p:cNvSpPr>
          <p:nvPr>
            <p:ph type="sldNum" sz="quarter" idx="12"/>
          </p:nvPr>
        </p:nvSpPr>
        <p:spPr/>
        <p:txBody>
          <a:bodyPr/>
          <a:lstStyle>
            <a:lvl1pPr>
              <a:defRPr/>
            </a:lvl1pPr>
          </a:lstStyle>
          <a:p>
            <a:pPr>
              <a:defRPr/>
            </a:pPr>
            <a:fld id="{A8B1E002-00B4-4849-A80D-BC502C1BF1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en-US"/>
              <a:t>5 Feb 09</a:t>
            </a:r>
          </a:p>
        </p:txBody>
      </p:sp>
      <p:sp>
        <p:nvSpPr>
          <p:cNvPr id="4" name="Footer Placeholder 3"/>
          <p:cNvSpPr>
            <a:spLocks noGrp="1"/>
          </p:cNvSpPr>
          <p:nvPr>
            <p:ph type="ftr" sz="quarter" idx="11"/>
          </p:nvPr>
        </p:nvSpPr>
        <p:spPr>
          <a:xfrm>
            <a:off x="3124200" y="6477000"/>
            <a:ext cx="2895600" cy="244475"/>
          </a:xfrm>
        </p:spPr>
        <p:txBody>
          <a:bodyPr/>
          <a:lstStyle>
            <a:lvl1pPr>
              <a:defRPr/>
            </a:lvl1pPr>
          </a:lstStyle>
          <a:p>
            <a:pPr>
              <a:defRPr/>
            </a:pPr>
            <a:r>
              <a:rPr lang="en-US"/>
              <a:t> Anderson, </a:t>
            </a:r>
            <a:r>
              <a:rPr lang="en-US" err="1" smtClean="0"/>
              <a:t>Beres,Shaw</a:t>
            </a:r>
            <a:r>
              <a:rPr lang="en-US"/>
              <a:t>, Valadez</a:t>
            </a:r>
          </a:p>
        </p:txBody>
      </p:sp>
      <p:sp>
        <p:nvSpPr>
          <p:cNvPr id="5" name="Slide Number Placeholder 4"/>
          <p:cNvSpPr>
            <a:spLocks noGrp="1"/>
          </p:cNvSpPr>
          <p:nvPr>
            <p:ph type="sldNum" sz="quarter" idx="12"/>
          </p:nvPr>
        </p:nvSpPr>
        <p:spPr/>
        <p:txBody>
          <a:bodyPr/>
          <a:lstStyle>
            <a:lvl1pPr>
              <a:defRPr/>
            </a:lvl1pPr>
          </a:lstStyle>
          <a:p>
            <a:pPr>
              <a:defRPr/>
            </a:pPr>
            <a:fld id="{532FD61F-EB30-45EC-A447-82338BA5743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5 Feb 09</a:t>
            </a:r>
          </a:p>
        </p:txBody>
      </p:sp>
      <p:sp>
        <p:nvSpPr>
          <p:cNvPr id="6" name="Footer Placeholder 5"/>
          <p:cNvSpPr>
            <a:spLocks noGrp="1"/>
          </p:cNvSpPr>
          <p:nvPr>
            <p:ph type="ftr" sz="quarter" idx="11"/>
          </p:nvPr>
        </p:nvSpPr>
        <p:spPr/>
        <p:txBody>
          <a:bodyPr/>
          <a:lstStyle>
            <a:lvl1pPr>
              <a:defRPr/>
            </a:lvl1pPr>
          </a:lstStyle>
          <a:p>
            <a:pPr>
              <a:defRPr/>
            </a:pPr>
            <a:r>
              <a:rPr lang="en-US" dirty="0"/>
              <a:t>Anderson, Beres,</a:t>
            </a:r>
          </a:p>
          <a:p>
            <a:pPr>
              <a:defRPr/>
            </a:pPr>
            <a:r>
              <a:rPr lang="en-US" dirty="0"/>
              <a:t>Shaw, Valadez</a:t>
            </a:r>
          </a:p>
        </p:txBody>
      </p:sp>
      <p:sp>
        <p:nvSpPr>
          <p:cNvPr id="7" name="Slide Number Placeholder 6"/>
          <p:cNvSpPr>
            <a:spLocks noGrp="1"/>
          </p:cNvSpPr>
          <p:nvPr>
            <p:ph type="sldNum" sz="quarter" idx="12"/>
          </p:nvPr>
        </p:nvSpPr>
        <p:spPr/>
        <p:txBody>
          <a:bodyPr/>
          <a:lstStyle>
            <a:lvl1pPr>
              <a:defRPr/>
            </a:lvl1pPr>
          </a:lstStyle>
          <a:p>
            <a:pPr>
              <a:defRPr/>
            </a:pPr>
            <a:fld id="{0980F2B1-33A1-412E-9C28-1BBD3F077E7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5 Feb 09</a:t>
            </a:r>
          </a:p>
        </p:txBody>
      </p:sp>
      <p:sp>
        <p:nvSpPr>
          <p:cNvPr id="6" name="Footer Placeholder 5"/>
          <p:cNvSpPr>
            <a:spLocks noGrp="1"/>
          </p:cNvSpPr>
          <p:nvPr>
            <p:ph type="ftr" sz="quarter" idx="11"/>
          </p:nvPr>
        </p:nvSpPr>
        <p:spPr/>
        <p:txBody>
          <a:bodyPr/>
          <a:lstStyle>
            <a:lvl1pPr>
              <a:defRPr/>
            </a:lvl1pPr>
          </a:lstStyle>
          <a:p>
            <a:pPr>
              <a:defRPr/>
            </a:pPr>
            <a:r>
              <a:rPr lang="en-US" dirty="0"/>
              <a:t> Anderson, Beres, </a:t>
            </a:r>
          </a:p>
          <a:p>
            <a:pPr>
              <a:defRPr/>
            </a:pPr>
            <a:r>
              <a:rPr lang="en-US" dirty="0"/>
              <a:t>Shaw, Valadez</a:t>
            </a:r>
          </a:p>
        </p:txBody>
      </p:sp>
      <p:sp>
        <p:nvSpPr>
          <p:cNvPr id="7" name="Slide Number Placeholder 6"/>
          <p:cNvSpPr>
            <a:spLocks noGrp="1"/>
          </p:cNvSpPr>
          <p:nvPr>
            <p:ph type="sldNum" sz="quarter" idx="12"/>
          </p:nvPr>
        </p:nvSpPr>
        <p:spPr/>
        <p:txBody>
          <a:bodyPr/>
          <a:lstStyle>
            <a:lvl1pPr>
              <a:defRPr/>
            </a:lvl1pPr>
          </a:lstStyle>
          <a:p>
            <a:pPr>
              <a:defRPr/>
            </a:pPr>
            <a:fld id="{702E2705-B1C1-46A7-B728-AB0662533D5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 Feb 09</a:t>
            </a:r>
          </a:p>
        </p:txBody>
      </p:sp>
      <p:sp>
        <p:nvSpPr>
          <p:cNvPr id="5" name="Footer Placeholder 4"/>
          <p:cNvSpPr>
            <a:spLocks noGrp="1"/>
          </p:cNvSpPr>
          <p:nvPr>
            <p:ph type="ftr" sz="quarter" idx="11"/>
          </p:nvPr>
        </p:nvSpPr>
        <p:spPr/>
        <p:txBody>
          <a:bodyPr/>
          <a:lstStyle>
            <a:lvl1pPr>
              <a:defRPr/>
            </a:lvl1pPr>
          </a:lstStyle>
          <a:p>
            <a:pPr>
              <a:defRPr/>
            </a:pPr>
            <a:r>
              <a:rPr lang="en-US" dirty="0"/>
              <a:t> Anderson, Beres,</a:t>
            </a:r>
          </a:p>
          <a:p>
            <a:pPr>
              <a:defRPr/>
            </a:pPr>
            <a:r>
              <a:rPr lang="en-US" dirty="0"/>
              <a:t>Shaw, Valadez</a:t>
            </a:r>
          </a:p>
        </p:txBody>
      </p:sp>
      <p:sp>
        <p:nvSpPr>
          <p:cNvPr id="6" name="Slide Number Placeholder 5"/>
          <p:cNvSpPr>
            <a:spLocks noGrp="1"/>
          </p:cNvSpPr>
          <p:nvPr>
            <p:ph type="sldNum" sz="quarter" idx="12"/>
          </p:nvPr>
        </p:nvSpPr>
        <p:spPr/>
        <p:txBody>
          <a:bodyPr/>
          <a:lstStyle>
            <a:lvl1pPr>
              <a:defRPr/>
            </a:lvl1pPr>
          </a:lstStyle>
          <a:p>
            <a:pPr>
              <a:defRPr/>
            </a:pPr>
            <a:fld id="{87E1E94C-F128-4D56-A47A-99A69745DAD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572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62000" y="1828800"/>
            <a:ext cx="7696200"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r>
              <a:rPr lang="en-US"/>
              <a:t>5 Feb 09</a:t>
            </a:r>
          </a:p>
        </p:txBody>
      </p:sp>
      <p:sp>
        <p:nvSpPr>
          <p:cNvPr id="1029" name="Rectangle 5"/>
          <p:cNvSpPr>
            <a:spLocks noGrp="1" noChangeArrowheads="1"/>
          </p:cNvSpPr>
          <p:nvPr>
            <p:ph type="ftr" sz="quarter" idx="3"/>
          </p:nvPr>
        </p:nvSpPr>
        <p:spPr bwMode="auto">
          <a:xfrm>
            <a:off x="2946400" y="6477000"/>
            <a:ext cx="3251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dirty="0"/>
              <a:t>Anderson, Beres, Shaw, Valadez</a:t>
            </a:r>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Arial" charset="0"/>
              </a:defRPr>
            </a:lvl1pPr>
          </a:lstStyle>
          <a:p>
            <a:pPr>
              <a:defRPr/>
            </a:pPr>
            <a:fld id="{CC2549DF-0397-46D9-BAC4-0E59793A05AF}" type="slidenum">
              <a:rPr lang="en-US"/>
              <a:pPr>
                <a:defRPr/>
              </a:pPr>
              <a:t>‹#›</a:t>
            </a:fld>
            <a:endParaRPr lang="en-US"/>
          </a:p>
        </p:txBody>
      </p:sp>
      <p:sp>
        <p:nvSpPr>
          <p:cNvPr id="1032" name="Rectangle 8"/>
          <p:cNvSpPr>
            <a:spLocks noChangeArrowheads="1"/>
          </p:cNvSpPr>
          <p:nvPr userDrawn="1"/>
        </p:nvSpPr>
        <p:spPr bwMode="auto">
          <a:xfrm>
            <a:off x="0" y="76200"/>
            <a:ext cx="9144000" cy="457200"/>
          </a:xfrm>
          <a:prstGeom prst="rect">
            <a:avLst/>
          </a:prstGeom>
          <a:solidFill>
            <a:schemeClr val="tx1"/>
          </a:solidFill>
          <a:ln w="9525">
            <a:solidFill>
              <a:schemeClr val="tx1"/>
            </a:solidFill>
            <a:miter lim="800000"/>
            <a:headEnd/>
            <a:tailEnd/>
          </a:ln>
          <a:effectLst/>
        </p:spPr>
        <p:txBody>
          <a:bodyPr wrap="none" anchor="ctr"/>
          <a:lstStyle/>
          <a:p>
            <a:pPr>
              <a:spcBef>
                <a:spcPct val="20000"/>
              </a:spcBef>
              <a:buFontTx/>
              <a:buChar char="•"/>
              <a:defRPr/>
            </a:pPr>
            <a:endParaRPr lang="en-US"/>
          </a:p>
        </p:txBody>
      </p:sp>
      <p:sp>
        <p:nvSpPr>
          <p:cNvPr id="1033" name="Text Box 9"/>
          <p:cNvSpPr txBox="1">
            <a:spLocks noChangeArrowheads="1"/>
          </p:cNvSpPr>
          <p:nvPr userDrawn="1"/>
        </p:nvSpPr>
        <p:spPr bwMode="auto">
          <a:xfrm>
            <a:off x="0" y="152400"/>
            <a:ext cx="9144000" cy="304800"/>
          </a:xfrm>
          <a:prstGeom prst="rect">
            <a:avLst/>
          </a:prstGeom>
          <a:noFill/>
          <a:ln w="9525">
            <a:noFill/>
            <a:miter lim="800000"/>
            <a:headEnd/>
            <a:tailEnd/>
          </a:ln>
          <a:effectLst/>
        </p:spPr>
        <p:txBody>
          <a:bodyPr>
            <a:spAutoFit/>
          </a:bodyPr>
          <a:lstStyle/>
          <a:p>
            <a:pPr>
              <a:spcBef>
                <a:spcPct val="50000"/>
              </a:spcBef>
              <a:defRPr/>
            </a:pPr>
            <a:r>
              <a:rPr lang="en-US" sz="1400" i="1" dirty="0">
                <a:solidFill>
                  <a:schemeClr val="bg1"/>
                </a:solidFill>
              </a:rPr>
              <a:t>   </a:t>
            </a:r>
            <a:r>
              <a:rPr lang="en-US" sz="1400" b="1" i="1" dirty="0">
                <a:solidFill>
                  <a:schemeClr val="bg1"/>
                </a:solidFill>
              </a:rPr>
              <a:t> Sensor Suite Evaluation System					            SSES</a:t>
            </a: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p:hf hdr="0"/>
  <p:txStyles>
    <p:titleStyle>
      <a:lvl1pPr algn="l" rtl="0" eaLnBrk="0" fontAlgn="base" hangingPunct="0">
        <a:spcBef>
          <a:spcPct val="0"/>
        </a:spcBef>
        <a:spcAft>
          <a:spcPct val="0"/>
        </a:spcAft>
        <a:defRPr sz="2800" b="1" u="sng">
          <a:solidFill>
            <a:schemeClr val="tx2"/>
          </a:solidFill>
          <a:latin typeface="+mj-lt"/>
          <a:ea typeface="+mj-ea"/>
          <a:cs typeface="+mj-cs"/>
        </a:defRPr>
      </a:lvl1pPr>
      <a:lvl2pPr algn="l" rtl="0" eaLnBrk="0" fontAlgn="base" hangingPunct="0">
        <a:spcBef>
          <a:spcPct val="0"/>
        </a:spcBef>
        <a:spcAft>
          <a:spcPct val="0"/>
        </a:spcAft>
        <a:defRPr sz="2800" b="1" u="sng">
          <a:solidFill>
            <a:schemeClr val="tx2"/>
          </a:solidFill>
          <a:latin typeface="Verdana" pitchFamily="34" charset="0"/>
        </a:defRPr>
      </a:lvl2pPr>
      <a:lvl3pPr algn="l" rtl="0" eaLnBrk="0" fontAlgn="base" hangingPunct="0">
        <a:spcBef>
          <a:spcPct val="0"/>
        </a:spcBef>
        <a:spcAft>
          <a:spcPct val="0"/>
        </a:spcAft>
        <a:defRPr sz="2800" b="1" u="sng">
          <a:solidFill>
            <a:schemeClr val="tx2"/>
          </a:solidFill>
          <a:latin typeface="Verdana" pitchFamily="34" charset="0"/>
        </a:defRPr>
      </a:lvl3pPr>
      <a:lvl4pPr algn="l" rtl="0" eaLnBrk="0" fontAlgn="base" hangingPunct="0">
        <a:spcBef>
          <a:spcPct val="0"/>
        </a:spcBef>
        <a:spcAft>
          <a:spcPct val="0"/>
        </a:spcAft>
        <a:defRPr sz="2800" b="1" u="sng">
          <a:solidFill>
            <a:schemeClr val="tx2"/>
          </a:solidFill>
          <a:latin typeface="Verdana" pitchFamily="34" charset="0"/>
        </a:defRPr>
      </a:lvl4pPr>
      <a:lvl5pPr algn="l" rtl="0" eaLnBrk="0" fontAlgn="base" hangingPunct="0">
        <a:spcBef>
          <a:spcPct val="0"/>
        </a:spcBef>
        <a:spcAft>
          <a:spcPct val="0"/>
        </a:spcAft>
        <a:defRPr sz="2800" b="1" u="sng">
          <a:solidFill>
            <a:schemeClr val="tx2"/>
          </a:solidFill>
          <a:latin typeface="Verdana" pitchFamily="34" charset="0"/>
        </a:defRPr>
      </a:lvl5pPr>
      <a:lvl6pPr marL="457200" algn="l" rtl="0" fontAlgn="base">
        <a:spcBef>
          <a:spcPct val="0"/>
        </a:spcBef>
        <a:spcAft>
          <a:spcPct val="0"/>
        </a:spcAft>
        <a:defRPr sz="2800" b="1" u="sng">
          <a:solidFill>
            <a:schemeClr val="tx2"/>
          </a:solidFill>
          <a:latin typeface="Verdana" pitchFamily="34" charset="0"/>
        </a:defRPr>
      </a:lvl6pPr>
      <a:lvl7pPr marL="914400" algn="l" rtl="0" fontAlgn="base">
        <a:spcBef>
          <a:spcPct val="0"/>
        </a:spcBef>
        <a:spcAft>
          <a:spcPct val="0"/>
        </a:spcAft>
        <a:defRPr sz="2800" b="1" u="sng">
          <a:solidFill>
            <a:schemeClr val="tx2"/>
          </a:solidFill>
          <a:latin typeface="Verdana" pitchFamily="34" charset="0"/>
        </a:defRPr>
      </a:lvl7pPr>
      <a:lvl8pPr marL="1371600" algn="l" rtl="0" fontAlgn="base">
        <a:spcBef>
          <a:spcPct val="0"/>
        </a:spcBef>
        <a:spcAft>
          <a:spcPct val="0"/>
        </a:spcAft>
        <a:defRPr sz="2800" b="1" u="sng">
          <a:solidFill>
            <a:schemeClr val="tx2"/>
          </a:solidFill>
          <a:latin typeface="Verdana" pitchFamily="34" charset="0"/>
        </a:defRPr>
      </a:lvl8pPr>
      <a:lvl9pPr marL="1828800" algn="l" rtl="0" fontAlgn="base">
        <a:spcBef>
          <a:spcPct val="0"/>
        </a:spcBef>
        <a:spcAft>
          <a:spcPct val="0"/>
        </a:spcAft>
        <a:defRPr sz="2800" b="1" u="sng">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40.xml"/><Relationship Id="rId4" Type="http://schemas.openxmlformats.org/officeDocument/2006/relationships/slide" Target="slide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wmf"/><Relationship Id="rId2" Type="http://schemas.openxmlformats.org/officeDocument/2006/relationships/notesSlide" Target="../notesSlides/notesSlide5.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wmf"/><Relationship Id="rId5" Type="http://schemas.openxmlformats.org/officeDocument/2006/relationships/image" Target="../media/image4.jpeg"/><Relationship Id="rId15" Type="http://schemas.openxmlformats.org/officeDocument/2006/relationships/image" Target="../media/image14.wmf"/><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0"/>
          </p:nvPr>
        </p:nvSpPr>
        <p:spPr>
          <a:noFill/>
        </p:spPr>
        <p:txBody>
          <a:bodyPr/>
          <a:lstStyle/>
          <a:p>
            <a:endParaRPr lang="en-US" dirty="0" smtClean="0"/>
          </a:p>
        </p:txBody>
      </p:sp>
      <p:sp>
        <p:nvSpPr>
          <p:cNvPr id="12291" name="Rectangle 2"/>
          <p:cNvSpPr>
            <a:spLocks noGrp="1" noChangeArrowheads="1"/>
          </p:cNvSpPr>
          <p:nvPr>
            <p:ph type="ctrTitle"/>
          </p:nvPr>
        </p:nvSpPr>
        <p:spPr>
          <a:xfrm>
            <a:off x="304800" y="3904016"/>
            <a:ext cx="8153400" cy="1447800"/>
          </a:xfrm>
        </p:spPr>
        <p:txBody>
          <a:bodyPr/>
          <a:lstStyle/>
          <a:p>
            <a:pPr eaLnBrk="1" hangingPunct="1"/>
            <a:r>
              <a:rPr lang="en-US" sz="2000" dirty="0" smtClean="0"/>
              <a:t>SSES</a:t>
            </a:r>
            <a:br>
              <a:rPr lang="en-US" sz="2000" dirty="0" smtClean="0"/>
            </a:br>
            <a:r>
              <a:rPr lang="en-US" sz="2000" dirty="0" smtClean="0"/>
              <a:t>Sensor Suite Evaluation System</a:t>
            </a:r>
            <a:br>
              <a:rPr lang="en-US" sz="2000" dirty="0" smtClean="0"/>
            </a:br>
            <a:r>
              <a:rPr lang="en-US" sz="2000" dirty="0" smtClean="0"/>
              <a:t>Project Presentation</a:t>
            </a:r>
            <a:br>
              <a:rPr lang="en-US" sz="2000" dirty="0" smtClean="0"/>
            </a:br>
            <a:r>
              <a:rPr lang="en-US" sz="2000" dirty="0" smtClean="0"/>
              <a:t>8 May 2009</a:t>
            </a:r>
          </a:p>
        </p:txBody>
      </p:sp>
      <p:sp>
        <p:nvSpPr>
          <p:cNvPr id="12292" name="Rectangle 3"/>
          <p:cNvSpPr>
            <a:spLocks noGrp="1" noChangeArrowheads="1"/>
          </p:cNvSpPr>
          <p:nvPr>
            <p:ph type="subTitle" idx="1"/>
          </p:nvPr>
        </p:nvSpPr>
        <p:spPr>
          <a:xfrm>
            <a:off x="838200" y="5424791"/>
            <a:ext cx="7467600" cy="1115494"/>
          </a:xfrm>
        </p:spPr>
        <p:txBody>
          <a:bodyPr/>
          <a:lstStyle/>
          <a:p>
            <a:pPr eaLnBrk="1" hangingPunct="1"/>
            <a:r>
              <a:rPr lang="en-US" dirty="0" smtClean="0"/>
              <a:t>Helen Anderson, Steven Beres, Joseph Shaw, Tim Valadez</a:t>
            </a:r>
          </a:p>
          <a:p>
            <a:pPr eaLnBrk="1" hangingPunct="1"/>
            <a:r>
              <a:rPr lang="en-US" dirty="0" smtClean="0"/>
              <a:t>Sponsor: Professor K. C. Chang  </a:t>
            </a:r>
          </a:p>
          <a:p>
            <a:pPr eaLnBrk="1" hangingPunct="1"/>
            <a:r>
              <a:rPr lang="en-US" dirty="0" smtClean="0"/>
              <a:t>Faculty Advisor: Professor Thomas Speller</a:t>
            </a:r>
          </a:p>
        </p:txBody>
      </p:sp>
      <p:pic>
        <p:nvPicPr>
          <p:cNvPr id="27650" name="Picture 2"/>
          <p:cNvPicPr>
            <a:picLocks noChangeAspect="1" noChangeArrowheads="1"/>
          </p:cNvPicPr>
          <p:nvPr/>
        </p:nvPicPr>
        <p:blipFill>
          <a:blip r:embed="rId3" cstate="screen"/>
          <a:srcRect/>
          <a:stretch>
            <a:fillRect/>
          </a:stretch>
        </p:blipFill>
        <p:spPr bwMode="auto">
          <a:xfrm>
            <a:off x="1859280" y="257176"/>
            <a:ext cx="5432484" cy="33375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457200"/>
            <a:ext cx="9012238" cy="762000"/>
          </a:xfrm>
        </p:spPr>
        <p:txBody>
          <a:bodyPr/>
          <a:lstStyle/>
          <a:p>
            <a:r>
              <a:rPr lang="en-US" smtClean="0"/>
              <a:t>SSES: IDEF A-1 External Systems Diagram</a:t>
            </a:r>
          </a:p>
        </p:txBody>
      </p:sp>
      <p:sp>
        <p:nvSpPr>
          <p:cNvPr id="22532" name="Footer Placeholder 4"/>
          <p:cNvSpPr>
            <a:spLocks noGrp="1"/>
          </p:cNvSpPr>
          <p:nvPr>
            <p:ph type="ftr" sz="quarter" idx="11"/>
          </p:nvPr>
        </p:nvSpPr>
        <p:spPr>
          <a:noFill/>
        </p:spPr>
        <p:txBody>
          <a:bodyPr/>
          <a:lstStyle/>
          <a:p>
            <a:r>
              <a:rPr lang="en-US" dirty="0" smtClean="0"/>
              <a:t>Anderson, Beres, Shaw, Valadez</a:t>
            </a:r>
          </a:p>
        </p:txBody>
      </p:sp>
      <p:sp>
        <p:nvSpPr>
          <p:cNvPr id="22533" name="Slide Number Placeholder 5"/>
          <p:cNvSpPr>
            <a:spLocks noGrp="1"/>
          </p:cNvSpPr>
          <p:nvPr>
            <p:ph type="sldNum" sz="quarter" idx="12"/>
          </p:nvPr>
        </p:nvSpPr>
        <p:spPr>
          <a:noFill/>
        </p:spPr>
        <p:txBody>
          <a:bodyPr/>
          <a:lstStyle/>
          <a:p>
            <a:fld id="{A968C90F-0791-4F84-B3B6-06429772E9EF}" type="slidenum">
              <a:rPr lang="en-US" smtClean="0"/>
              <a:pPr/>
              <a:t>10</a:t>
            </a:fld>
            <a:endParaRPr lang="en-US" smtClean="0"/>
          </a:p>
        </p:txBody>
      </p:sp>
      <p:pic>
        <p:nvPicPr>
          <p:cNvPr id="1026" name="Picture 2"/>
          <p:cNvPicPr>
            <a:picLocks noChangeAspect="1" noChangeArrowheads="1"/>
          </p:cNvPicPr>
          <p:nvPr/>
        </p:nvPicPr>
        <p:blipFill>
          <a:blip r:embed="rId2"/>
          <a:srcRect/>
          <a:stretch>
            <a:fillRect/>
          </a:stretch>
        </p:blipFill>
        <p:spPr bwMode="auto">
          <a:xfrm>
            <a:off x="350044" y="1275022"/>
            <a:ext cx="8443912" cy="50699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704850"/>
            <a:ext cx="8229600" cy="762000"/>
          </a:xfrm>
        </p:spPr>
        <p:txBody>
          <a:bodyPr/>
          <a:lstStyle/>
          <a:p>
            <a:r>
              <a:rPr lang="en-US" smtClean="0"/>
              <a:t>SSES A0</a:t>
            </a:r>
          </a:p>
        </p:txBody>
      </p:sp>
      <p:sp>
        <p:nvSpPr>
          <p:cNvPr id="23556" name="Footer Placeholder 4"/>
          <p:cNvSpPr>
            <a:spLocks noGrp="1"/>
          </p:cNvSpPr>
          <p:nvPr>
            <p:ph type="ftr" sz="quarter" idx="11"/>
          </p:nvPr>
        </p:nvSpPr>
        <p:spPr>
          <a:noFill/>
        </p:spPr>
        <p:txBody>
          <a:bodyPr/>
          <a:lstStyle/>
          <a:p>
            <a:r>
              <a:rPr lang="en-US" dirty="0" smtClean="0"/>
              <a:t>Anderson, Beres, Shaw, Valadez</a:t>
            </a:r>
          </a:p>
        </p:txBody>
      </p:sp>
      <p:sp>
        <p:nvSpPr>
          <p:cNvPr id="23557" name="Slide Number Placeholder 5"/>
          <p:cNvSpPr>
            <a:spLocks noGrp="1"/>
          </p:cNvSpPr>
          <p:nvPr>
            <p:ph type="sldNum" sz="quarter" idx="12"/>
          </p:nvPr>
        </p:nvSpPr>
        <p:spPr>
          <a:noFill/>
        </p:spPr>
        <p:txBody>
          <a:bodyPr/>
          <a:lstStyle/>
          <a:p>
            <a:fld id="{52AB35DE-2465-4D11-AEA1-AA5D6578A360}" type="slidenum">
              <a:rPr lang="en-US" smtClean="0"/>
              <a:pPr/>
              <a:t>11</a:t>
            </a:fld>
            <a:endParaRPr lang="en-US" smtClean="0"/>
          </a:p>
        </p:txBody>
      </p:sp>
      <p:pic>
        <p:nvPicPr>
          <p:cNvPr id="2050" name="Picture 2"/>
          <p:cNvPicPr>
            <a:picLocks noChangeAspect="1" noChangeArrowheads="1"/>
          </p:cNvPicPr>
          <p:nvPr/>
        </p:nvPicPr>
        <p:blipFill>
          <a:blip r:embed="rId2"/>
          <a:srcRect/>
          <a:stretch>
            <a:fillRect/>
          </a:stretch>
        </p:blipFill>
        <p:spPr bwMode="auto">
          <a:xfrm>
            <a:off x="247362" y="1438275"/>
            <a:ext cx="8649276" cy="474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Rectangle 403">
            <a:hlinkClick r:id="rId3" action="ppaction://hlinksldjump"/>
          </p:cNvPr>
          <p:cNvSpPr/>
          <p:nvPr/>
        </p:nvSpPr>
        <p:spPr bwMode="auto">
          <a:xfrm>
            <a:off x="3779838" y="1905000"/>
            <a:ext cx="1146175" cy="2701925"/>
          </a:xfrm>
          <a:prstGeom prst="rect">
            <a:avLst/>
          </a:prstGeom>
          <a:solidFill>
            <a:schemeClr val="bg1">
              <a:alpha val="0"/>
            </a:schemeClr>
          </a:solid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lgn="ctr">
              <a:spcBef>
                <a:spcPct val="20000"/>
              </a:spcBef>
              <a:defRPr/>
            </a:pPr>
            <a:endParaRPr lang="en-US" sz="1200" dirty="0"/>
          </a:p>
        </p:txBody>
      </p:sp>
      <p:sp>
        <p:nvSpPr>
          <p:cNvPr id="25604" name="Footer Placeholder 4"/>
          <p:cNvSpPr>
            <a:spLocks noGrp="1"/>
          </p:cNvSpPr>
          <p:nvPr>
            <p:ph type="ftr" sz="quarter" idx="11"/>
          </p:nvPr>
        </p:nvSpPr>
        <p:spPr>
          <a:xfrm>
            <a:off x="6692900" y="582613"/>
            <a:ext cx="2424113" cy="195262"/>
          </a:xfrm>
          <a:noFill/>
        </p:spPr>
        <p:txBody>
          <a:bodyPr/>
          <a:lstStyle/>
          <a:p>
            <a:r>
              <a:rPr lang="en-US" dirty="0" smtClean="0"/>
              <a:t>Anderson, Beres, Shaw, Valadez</a:t>
            </a:r>
          </a:p>
        </p:txBody>
      </p:sp>
      <p:sp>
        <p:nvSpPr>
          <p:cNvPr id="25605" name="Slide Number Placeholder 5"/>
          <p:cNvSpPr>
            <a:spLocks noGrp="1"/>
          </p:cNvSpPr>
          <p:nvPr>
            <p:ph type="sldNum" sz="quarter" idx="12"/>
          </p:nvPr>
        </p:nvSpPr>
        <p:spPr>
          <a:xfrm>
            <a:off x="7010400" y="6591300"/>
            <a:ext cx="2133600" cy="266700"/>
          </a:xfrm>
          <a:noFill/>
        </p:spPr>
        <p:txBody>
          <a:bodyPr anchor="ctr"/>
          <a:lstStyle/>
          <a:p>
            <a:fld id="{5205D440-C476-4EF1-8063-A3C9B368B66F}" type="slidenum">
              <a:rPr lang="en-US" sz="700" smtClean="0"/>
              <a:pPr/>
              <a:t>12</a:t>
            </a:fld>
            <a:endParaRPr lang="en-US" sz="700" smtClean="0"/>
          </a:p>
        </p:txBody>
      </p:sp>
      <p:sp>
        <p:nvSpPr>
          <p:cNvPr id="25606" name="Title 1"/>
          <p:cNvSpPr>
            <a:spLocks noGrp="1"/>
          </p:cNvSpPr>
          <p:nvPr>
            <p:ph type="title"/>
          </p:nvPr>
        </p:nvSpPr>
        <p:spPr>
          <a:xfrm>
            <a:off x="379413" y="449263"/>
            <a:ext cx="8229600" cy="609600"/>
          </a:xfrm>
        </p:spPr>
        <p:txBody>
          <a:bodyPr/>
          <a:lstStyle/>
          <a:p>
            <a:pPr eaLnBrk="1" hangingPunct="1"/>
            <a:r>
              <a:rPr lang="en-US" sz="2400" smtClean="0"/>
              <a:t>SSES Functional Decomposition </a:t>
            </a:r>
          </a:p>
        </p:txBody>
      </p:sp>
      <p:sp>
        <p:nvSpPr>
          <p:cNvPr id="15366" name="Text Box 7"/>
          <p:cNvSpPr txBox="1">
            <a:spLocks noChangeArrowheads="1"/>
          </p:cNvSpPr>
          <p:nvPr/>
        </p:nvSpPr>
        <p:spPr bwMode="auto">
          <a:xfrm>
            <a:off x="4137025" y="987425"/>
            <a:ext cx="868363" cy="254000"/>
          </a:xfrm>
          <a:prstGeom prst="rect">
            <a:avLst/>
          </a:prstGeom>
          <a:solidFill>
            <a:srgbClr val="FFC000"/>
          </a:solidFill>
          <a:ln w="6350" algn="ctr">
            <a:solidFill>
              <a:srgbClr val="000000"/>
            </a:solidFill>
            <a:miter lim="800000"/>
            <a:headEnd/>
            <a:tailEnd/>
          </a:ln>
        </p:spPr>
        <p:txBody>
          <a:bodyPr lIns="0" tIns="0" rIns="0" bIns="0" anchor="ctr" anchorCtr="1"/>
          <a:lstStyle/>
          <a:p>
            <a:pPr algn="ctr">
              <a:lnSpc>
                <a:spcPct val="95000"/>
              </a:lnSpc>
            </a:pPr>
            <a:r>
              <a:rPr lang="en-US" sz="800"/>
              <a:t>Design &amp; Assess ESS</a:t>
            </a:r>
          </a:p>
        </p:txBody>
      </p:sp>
      <p:sp>
        <p:nvSpPr>
          <p:cNvPr id="176" name="Rectangle 175"/>
          <p:cNvSpPr/>
          <p:nvPr/>
        </p:nvSpPr>
        <p:spPr bwMode="auto">
          <a:xfrm>
            <a:off x="350838" y="2795588"/>
            <a:ext cx="47625"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178" name="Rectangle 177"/>
          <p:cNvSpPr/>
          <p:nvPr/>
        </p:nvSpPr>
        <p:spPr bwMode="auto">
          <a:xfrm>
            <a:off x="8469313" y="6434138"/>
            <a:ext cx="33337"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lstStyle/>
          <a:p>
            <a:pPr indent="1588">
              <a:spcBef>
                <a:spcPct val="20000"/>
              </a:spcBef>
              <a:defRPr/>
            </a:pPr>
            <a:endParaRPr lang="en-US" sz="700" dirty="0">
              <a:ln w="3175">
                <a:solidFill>
                  <a:schemeClr val="tx1"/>
                </a:solidFill>
              </a:ln>
            </a:endParaRPr>
          </a:p>
        </p:txBody>
      </p:sp>
      <p:sp>
        <p:nvSpPr>
          <p:cNvPr id="190" name="Rectangle 189"/>
          <p:cNvSpPr/>
          <p:nvPr/>
        </p:nvSpPr>
        <p:spPr bwMode="auto">
          <a:xfrm>
            <a:off x="349250" y="4773613"/>
            <a:ext cx="46038"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197" name="Rectangle 196"/>
          <p:cNvSpPr/>
          <p:nvPr/>
        </p:nvSpPr>
        <p:spPr bwMode="auto">
          <a:xfrm>
            <a:off x="1525588" y="2592388"/>
            <a:ext cx="46037"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204" name="Rectangle 203"/>
          <p:cNvSpPr/>
          <p:nvPr/>
        </p:nvSpPr>
        <p:spPr bwMode="auto">
          <a:xfrm>
            <a:off x="119063" y="2185988"/>
            <a:ext cx="46037" cy="44450"/>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spcBef>
                <a:spcPct val="20000"/>
              </a:spcBef>
              <a:defRPr/>
            </a:pPr>
            <a:endParaRPr lang="en-US" sz="700" dirty="0">
              <a:ln w="3175">
                <a:solidFill>
                  <a:schemeClr val="tx1"/>
                </a:solidFill>
              </a:ln>
            </a:endParaRPr>
          </a:p>
        </p:txBody>
      </p:sp>
      <p:sp>
        <p:nvSpPr>
          <p:cNvPr id="209" name="Rectangle 208"/>
          <p:cNvSpPr/>
          <p:nvPr/>
        </p:nvSpPr>
        <p:spPr bwMode="auto">
          <a:xfrm>
            <a:off x="1293813" y="2166938"/>
            <a:ext cx="46037" cy="44450"/>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221" name="Rectangle 220"/>
          <p:cNvSpPr/>
          <p:nvPr/>
        </p:nvSpPr>
        <p:spPr bwMode="auto">
          <a:xfrm>
            <a:off x="1490663" y="3810000"/>
            <a:ext cx="46037" cy="46038"/>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270" name="Rectangle 269"/>
          <p:cNvSpPr/>
          <p:nvPr/>
        </p:nvSpPr>
        <p:spPr bwMode="auto">
          <a:xfrm>
            <a:off x="2659063" y="4392613"/>
            <a:ext cx="46037"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323" name="Rectangle 322"/>
          <p:cNvSpPr/>
          <p:nvPr/>
        </p:nvSpPr>
        <p:spPr bwMode="auto">
          <a:xfrm>
            <a:off x="2613025" y="5576888"/>
            <a:ext cx="46038"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grpSp>
        <p:nvGrpSpPr>
          <p:cNvPr id="2" name="Group 330"/>
          <p:cNvGrpSpPr>
            <a:grpSpLocks/>
          </p:cNvGrpSpPr>
          <p:nvPr/>
        </p:nvGrpSpPr>
        <p:grpSpPr bwMode="auto">
          <a:xfrm>
            <a:off x="463550" y="1241425"/>
            <a:ext cx="8359775" cy="504825"/>
            <a:chOff x="463978" y="1240917"/>
            <a:chExt cx="8359220" cy="505166"/>
          </a:xfrm>
        </p:grpSpPr>
        <p:sp>
          <p:nvSpPr>
            <p:cNvPr id="16395" name="Text Box 11"/>
            <p:cNvSpPr txBox="1">
              <a:spLocks noChangeArrowheads="1"/>
            </p:cNvSpPr>
            <p:nvPr/>
          </p:nvSpPr>
          <p:spPr bwMode="auto">
            <a:xfrm>
              <a:off x="463978" y="1480792"/>
              <a:ext cx="1295314" cy="254172"/>
            </a:xfrm>
            <a:prstGeom prst="rect">
              <a:avLst/>
            </a:prstGeom>
            <a:solidFill>
              <a:schemeClr val="accent2">
                <a:lumMod val="40000"/>
                <a:lumOff val="60000"/>
              </a:schemeClr>
            </a:solidFill>
            <a:ln w="6350" algn="ctr">
              <a:solidFill>
                <a:srgbClr val="000000"/>
              </a:solidFill>
              <a:miter lim="800000"/>
              <a:headEnd/>
              <a:tailEnd/>
            </a:ln>
            <a:effectLst/>
          </p:spPr>
          <p:txBody>
            <a:bodyPr lIns="0" tIns="0" rIns="0" bIns="0" anchor="ctr" anchorCtr="1"/>
            <a:lstStyle/>
            <a:p>
              <a:pPr>
                <a:lnSpc>
                  <a:spcPct val="95000"/>
                </a:lnSpc>
                <a:defRPr/>
              </a:pPr>
              <a:r>
                <a:rPr lang="en-US" sz="800" dirty="0"/>
                <a:t>1 Assess and represent site characteristics</a:t>
              </a:r>
            </a:p>
          </p:txBody>
        </p:sp>
        <p:cxnSp>
          <p:nvCxnSpPr>
            <p:cNvPr id="25858" name="Elbow Connector 54"/>
            <p:cNvCxnSpPr>
              <a:cxnSpLocks noChangeShapeType="1"/>
              <a:stCxn id="15366" idx="2"/>
              <a:endCxn id="16395" idx="0"/>
            </p:cNvCxnSpPr>
            <p:nvPr/>
          </p:nvCxnSpPr>
          <p:spPr bwMode="auto">
            <a:xfrm rot="5400000">
              <a:off x="2721650" y="-369054"/>
              <a:ext cx="239586" cy="3459529"/>
            </a:xfrm>
            <a:prstGeom prst="bentConnector3">
              <a:avLst>
                <a:gd name="adj1" fmla="val 50000"/>
              </a:avLst>
            </a:prstGeom>
            <a:noFill/>
            <a:ln w="9525" algn="ctr">
              <a:solidFill>
                <a:srgbClr val="002060"/>
              </a:solidFill>
              <a:round/>
              <a:headEnd/>
              <a:tailEnd type="arrow" w="med" len="med"/>
            </a:ln>
          </p:spPr>
        </p:cxnSp>
        <p:cxnSp>
          <p:nvCxnSpPr>
            <p:cNvPr id="25859" name="Elbow Connector 56"/>
            <p:cNvCxnSpPr>
              <a:cxnSpLocks noChangeShapeType="1"/>
              <a:stCxn id="15366" idx="2"/>
              <a:endCxn id="16400" idx="0"/>
            </p:cNvCxnSpPr>
            <p:nvPr/>
          </p:nvCxnSpPr>
          <p:spPr bwMode="auto">
            <a:xfrm rot="5400000">
              <a:off x="3620985" y="530281"/>
              <a:ext cx="239586" cy="1660859"/>
            </a:xfrm>
            <a:prstGeom prst="bentConnector3">
              <a:avLst>
                <a:gd name="adj1" fmla="val 50000"/>
              </a:avLst>
            </a:prstGeom>
            <a:noFill/>
            <a:ln w="9525" algn="ctr">
              <a:solidFill>
                <a:srgbClr val="002060"/>
              </a:solidFill>
              <a:round/>
              <a:headEnd/>
              <a:tailEnd type="arrow" w="med" len="med"/>
            </a:ln>
          </p:spPr>
        </p:cxnSp>
        <p:cxnSp>
          <p:nvCxnSpPr>
            <p:cNvPr id="25860" name="Elbow Connector 58"/>
            <p:cNvCxnSpPr>
              <a:cxnSpLocks noChangeShapeType="1"/>
              <a:stCxn id="15366" idx="2"/>
              <a:endCxn id="16398" idx="0"/>
            </p:cNvCxnSpPr>
            <p:nvPr/>
          </p:nvCxnSpPr>
          <p:spPr bwMode="auto">
            <a:xfrm rot="16200000" flipH="1">
              <a:off x="4805093" y="1007031"/>
              <a:ext cx="248158" cy="715930"/>
            </a:xfrm>
            <a:prstGeom prst="bentConnector3">
              <a:avLst>
                <a:gd name="adj1" fmla="val 50000"/>
              </a:avLst>
            </a:prstGeom>
            <a:noFill/>
            <a:ln w="9525" algn="ctr">
              <a:solidFill>
                <a:srgbClr val="002060"/>
              </a:solidFill>
              <a:round/>
              <a:headEnd/>
              <a:tailEnd type="arrow" w="med" len="med"/>
            </a:ln>
          </p:spPr>
        </p:cxnSp>
        <p:cxnSp>
          <p:nvCxnSpPr>
            <p:cNvPr id="25861" name="Elbow Connector 60"/>
            <p:cNvCxnSpPr>
              <a:cxnSpLocks noChangeShapeType="1"/>
              <a:stCxn id="15366" idx="2"/>
              <a:endCxn id="16399" idx="0"/>
            </p:cNvCxnSpPr>
            <p:nvPr/>
          </p:nvCxnSpPr>
          <p:spPr bwMode="auto">
            <a:xfrm rot="16200000" flipH="1">
              <a:off x="6211173" y="-399050"/>
              <a:ext cx="248158" cy="3528091"/>
            </a:xfrm>
            <a:prstGeom prst="bentConnector3">
              <a:avLst>
                <a:gd name="adj1" fmla="val 50000"/>
              </a:avLst>
            </a:prstGeom>
            <a:noFill/>
            <a:ln w="9525" algn="ctr">
              <a:solidFill>
                <a:srgbClr val="002060"/>
              </a:solidFill>
              <a:round/>
              <a:headEnd/>
              <a:tailEnd type="arrow" w="sm" len="med"/>
            </a:ln>
          </p:spPr>
        </p:cxnSp>
        <p:sp>
          <p:nvSpPr>
            <p:cNvPr id="16399" name="Text Box 15"/>
            <p:cNvSpPr txBox="1">
              <a:spLocks noChangeArrowheads="1"/>
            </p:cNvSpPr>
            <p:nvPr/>
          </p:nvSpPr>
          <p:spPr bwMode="auto">
            <a:xfrm>
              <a:off x="7375494" y="1488734"/>
              <a:ext cx="1447704" cy="254172"/>
            </a:xfrm>
            <a:prstGeom prst="rect">
              <a:avLst/>
            </a:prstGeom>
            <a:solidFill>
              <a:schemeClr val="accent2">
                <a:lumMod val="40000"/>
                <a:lumOff val="60000"/>
              </a:schemeClr>
            </a:solidFill>
            <a:ln w="6350">
              <a:solidFill>
                <a:srgbClr val="000000"/>
              </a:solidFill>
              <a:miter lim="800000"/>
              <a:headEnd/>
              <a:tailEnd/>
            </a:ln>
            <a:effectLst/>
          </p:spPr>
          <p:txBody>
            <a:bodyPr lIns="0" tIns="0" rIns="0" bIns="0" anchor="ctr" anchorCtr="1"/>
            <a:lstStyle/>
            <a:p>
              <a:pPr>
                <a:lnSpc>
                  <a:spcPct val="95000"/>
                </a:lnSpc>
                <a:defRPr/>
              </a:pPr>
              <a:r>
                <a:rPr lang="en-US" sz="800" dirty="0"/>
                <a:t>4 Assess ESS operational performance</a:t>
              </a:r>
            </a:p>
          </p:txBody>
        </p:sp>
        <p:sp>
          <p:nvSpPr>
            <p:cNvPr id="168" name="Rectangle 167"/>
            <p:cNvSpPr/>
            <p:nvPr/>
          </p:nvSpPr>
          <p:spPr bwMode="auto">
            <a:xfrm>
              <a:off x="7458039" y="1696838"/>
              <a:ext cx="46035" cy="46068"/>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lgn="ctr">
                <a:spcBef>
                  <a:spcPct val="20000"/>
                </a:spcBef>
                <a:defRPr/>
              </a:pPr>
              <a:endParaRPr lang="en-US" sz="1200" dirty="0">
                <a:ln w="3175">
                  <a:solidFill>
                    <a:schemeClr val="tx1"/>
                  </a:solidFill>
                </a:ln>
              </a:endParaRPr>
            </a:p>
          </p:txBody>
        </p:sp>
        <p:sp>
          <p:nvSpPr>
            <p:cNvPr id="16398" name="Text Box 14"/>
            <p:cNvSpPr txBox="1">
              <a:spLocks noChangeArrowheads="1"/>
            </p:cNvSpPr>
            <p:nvPr/>
          </p:nvSpPr>
          <p:spPr bwMode="auto">
            <a:xfrm>
              <a:off x="4372144" y="1488734"/>
              <a:ext cx="1828679" cy="254172"/>
            </a:xfrm>
            <a:prstGeom prst="rect">
              <a:avLst/>
            </a:prstGeom>
            <a:solidFill>
              <a:schemeClr val="accent2">
                <a:lumMod val="40000"/>
                <a:lumOff val="60000"/>
              </a:schemeClr>
            </a:solidFill>
            <a:ln w="6350">
              <a:solidFill>
                <a:srgbClr val="000000"/>
              </a:solidFill>
              <a:miter lim="800000"/>
              <a:headEnd/>
              <a:tailEnd/>
            </a:ln>
            <a:effectLst/>
          </p:spPr>
          <p:txBody>
            <a:bodyPr lIns="18288" tIns="0" rIns="0" bIns="0" anchor="ctr" anchorCtr="1"/>
            <a:lstStyle/>
            <a:p>
              <a:pPr>
                <a:lnSpc>
                  <a:spcPct val="95000"/>
                </a:lnSpc>
                <a:defRPr/>
              </a:pPr>
              <a:r>
                <a:rPr lang="en-US" sz="800" dirty="0"/>
                <a:t>3 Develop ESS designs and assess technical performance</a:t>
              </a:r>
            </a:p>
          </p:txBody>
        </p:sp>
        <p:sp>
          <p:nvSpPr>
            <p:cNvPr id="174" name="Rectangle 173"/>
            <p:cNvSpPr/>
            <p:nvPr/>
          </p:nvSpPr>
          <p:spPr bwMode="auto">
            <a:xfrm>
              <a:off x="3687977" y="1700015"/>
              <a:ext cx="46034" cy="46068"/>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lgn="ctr">
                <a:spcBef>
                  <a:spcPct val="20000"/>
                </a:spcBef>
                <a:defRPr/>
              </a:pPr>
              <a:endParaRPr lang="en-US" sz="1200" dirty="0">
                <a:ln w="3175">
                  <a:solidFill>
                    <a:schemeClr val="tx1"/>
                  </a:solidFill>
                </a:ln>
              </a:endParaRPr>
            </a:p>
          </p:txBody>
        </p:sp>
        <p:sp>
          <p:nvSpPr>
            <p:cNvPr id="16400" name="Text Box 16"/>
            <p:cNvSpPr txBox="1">
              <a:spLocks noChangeArrowheads="1"/>
            </p:cNvSpPr>
            <p:nvPr/>
          </p:nvSpPr>
          <p:spPr bwMode="auto">
            <a:xfrm>
              <a:off x="2300594" y="1480792"/>
              <a:ext cx="1219119" cy="254172"/>
            </a:xfrm>
            <a:prstGeom prst="rect">
              <a:avLst/>
            </a:prstGeom>
            <a:solidFill>
              <a:schemeClr val="accent2">
                <a:lumMod val="40000"/>
                <a:lumOff val="60000"/>
              </a:schemeClr>
            </a:solidFill>
            <a:ln w="6350" algn="ctr">
              <a:solidFill>
                <a:srgbClr val="000000"/>
              </a:solidFill>
              <a:miter lim="800000"/>
              <a:headEnd/>
              <a:tailEnd/>
            </a:ln>
            <a:effectLst/>
          </p:spPr>
          <p:txBody>
            <a:bodyPr lIns="18288" tIns="0" rIns="0" bIns="0" anchor="ctr" anchorCtr="1"/>
            <a:lstStyle/>
            <a:p>
              <a:pPr>
                <a:lnSpc>
                  <a:spcPct val="95000"/>
                </a:lnSpc>
                <a:defRPr/>
              </a:pPr>
              <a:r>
                <a:rPr lang="en-US" sz="800" dirty="0"/>
                <a:t>2 Assess and represent threat characteristics</a:t>
              </a:r>
            </a:p>
          </p:txBody>
        </p:sp>
        <p:sp>
          <p:nvSpPr>
            <p:cNvPr id="343" name="Rectangle 342"/>
            <p:cNvSpPr/>
            <p:nvPr/>
          </p:nvSpPr>
          <p:spPr bwMode="auto">
            <a:xfrm>
              <a:off x="2399013" y="1685717"/>
              <a:ext cx="41272" cy="46069"/>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lgn="ctr">
                <a:spcBef>
                  <a:spcPct val="20000"/>
                </a:spcBef>
                <a:defRPr/>
              </a:pPr>
              <a:endParaRPr lang="en-US" sz="1200" dirty="0">
                <a:ln w="3175">
                  <a:solidFill>
                    <a:schemeClr val="tx1"/>
                  </a:solidFill>
                </a:ln>
              </a:endParaRPr>
            </a:p>
          </p:txBody>
        </p:sp>
      </p:grpSp>
      <p:sp>
        <p:nvSpPr>
          <p:cNvPr id="167" name="Rectangle 166"/>
          <p:cNvSpPr/>
          <p:nvPr/>
        </p:nvSpPr>
        <p:spPr bwMode="auto">
          <a:xfrm>
            <a:off x="3890963" y="2176463"/>
            <a:ext cx="46037"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166" name="Rectangle 165"/>
          <p:cNvSpPr/>
          <p:nvPr/>
        </p:nvSpPr>
        <p:spPr bwMode="auto">
          <a:xfrm>
            <a:off x="5218113" y="2465388"/>
            <a:ext cx="46037" cy="44450"/>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spcBef>
                <a:spcPct val="20000"/>
              </a:spcBef>
              <a:defRPr/>
            </a:pPr>
            <a:endParaRPr lang="en-US" sz="700" dirty="0">
              <a:ln w="3175">
                <a:solidFill>
                  <a:schemeClr val="tx1"/>
                </a:solidFill>
              </a:ln>
            </a:endParaRPr>
          </a:p>
        </p:txBody>
      </p:sp>
      <p:sp>
        <p:nvSpPr>
          <p:cNvPr id="358" name="Rectangle 357"/>
          <p:cNvSpPr/>
          <p:nvPr/>
        </p:nvSpPr>
        <p:spPr bwMode="auto">
          <a:xfrm>
            <a:off x="5230813" y="3559175"/>
            <a:ext cx="44450" cy="46038"/>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lstStyle/>
          <a:p>
            <a:pPr indent="1588">
              <a:spcBef>
                <a:spcPct val="20000"/>
              </a:spcBef>
              <a:defRPr/>
            </a:pPr>
            <a:endParaRPr lang="en-US" sz="700" dirty="0">
              <a:ln w="3175">
                <a:solidFill>
                  <a:schemeClr val="tx1"/>
                </a:solidFill>
              </a:ln>
            </a:endParaRPr>
          </a:p>
        </p:txBody>
      </p:sp>
      <p:sp>
        <p:nvSpPr>
          <p:cNvPr id="386" name="Rectangle 385"/>
          <p:cNvSpPr/>
          <p:nvPr/>
        </p:nvSpPr>
        <p:spPr bwMode="auto">
          <a:xfrm>
            <a:off x="4989513" y="2171700"/>
            <a:ext cx="46037" cy="46038"/>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spcBef>
                <a:spcPct val="20000"/>
              </a:spcBef>
              <a:defRPr/>
            </a:pPr>
            <a:endParaRPr lang="en-US" sz="700" dirty="0">
              <a:ln w="3175">
                <a:solidFill>
                  <a:schemeClr val="tx1"/>
                </a:solidFill>
              </a:ln>
            </a:endParaRPr>
          </a:p>
        </p:txBody>
      </p:sp>
      <p:sp>
        <p:nvSpPr>
          <p:cNvPr id="414" name="Rectangle 413"/>
          <p:cNvSpPr/>
          <p:nvPr/>
        </p:nvSpPr>
        <p:spPr bwMode="auto">
          <a:xfrm>
            <a:off x="5160963" y="4370388"/>
            <a:ext cx="44450"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lstStyle/>
          <a:p>
            <a:pPr indent="1588">
              <a:spcBef>
                <a:spcPct val="20000"/>
              </a:spcBef>
              <a:defRPr/>
            </a:pPr>
            <a:endParaRPr lang="en-US" sz="700" dirty="0">
              <a:ln w="3175">
                <a:solidFill>
                  <a:schemeClr val="tx1"/>
                </a:solidFill>
              </a:ln>
            </a:endParaRPr>
          </a:p>
        </p:txBody>
      </p:sp>
      <p:sp>
        <p:nvSpPr>
          <p:cNvPr id="418" name="Rectangle 417"/>
          <p:cNvSpPr/>
          <p:nvPr/>
        </p:nvSpPr>
        <p:spPr bwMode="auto">
          <a:xfrm>
            <a:off x="5310188" y="4673600"/>
            <a:ext cx="44450" cy="46038"/>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lstStyle/>
          <a:p>
            <a:pPr indent="1588">
              <a:spcBef>
                <a:spcPct val="20000"/>
              </a:spcBef>
              <a:defRPr/>
            </a:pPr>
            <a:endParaRPr lang="en-US" sz="700" dirty="0">
              <a:ln w="3175">
                <a:solidFill>
                  <a:schemeClr val="tx1"/>
                </a:solidFill>
              </a:ln>
            </a:endParaRPr>
          </a:p>
        </p:txBody>
      </p:sp>
      <p:grpSp>
        <p:nvGrpSpPr>
          <p:cNvPr id="3" name="Group 344"/>
          <p:cNvGrpSpPr>
            <a:grpSpLocks/>
          </p:cNvGrpSpPr>
          <p:nvPr/>
        </p:nvGrpSpPr>
        <p:grpSpPr bwMode="auto">
          <a:xfrm>
            <a:off x="5332413" y="4719638"/>
            <a:ext cx="922337" cy="2049462"/>
            <a:chOff x="5332348" y="4718983"/>
            <a:chExt cx="923037" cy="2050498"/>
          </a:xfrm>
        </p:grpSpPr>
        <p:sp>
          <p:nvSpPr>
            <p:cNvPr id="25841" name="Text Box 12"/>
            <p:cNvSpPr txBox="1">
              <a:spLocks noChangeArrowheads="1"/>
            </p:cNvSpPr>
            <p:nvPr/>
          </p:nvSpPr>
          <p:spPr bwMode="auto">
            <a:xfrm>
              <a:off x="5452046" y="4749546"/>
              <a:ext cx="797624" cy="228600"/>
            </a:xfrm>
            <a:prstGeom prst="rect">
              <a:avLst/>
            </a:prstGeom>
            <a:solidFill>
              <a:srgbClr val="FFCC99"/>
            </a:solidFill>
            <a:ln w="6350" algn="ctr">
              <a:solidFill>
                <a:srgbClr val="000000"/>
              </a:solidFill>
              <a:miter lim="800000"/>
              <a:headEnd/>
              <a:tailEnd/>
            </a:ln>
          </p:spPr>
          <p:txBody>
            <a:bodyPr lIns="18288" tIns="0" rIns="0" bIns="0" anchor="ctr"/>
            <a:lstStyle/>
            <a:p>
              <a:pPr>
                <a:lnSpc>
                  <a:spcPct val="95000"/>
                </a:lnSpc>
              </a:pPr>
              <a:r>
                <a:rPr lang="en-US" sz="700"/>
                <a:t>3.2.3.1.1 Calculate LOS</a:t>
              </a:r>
            </a:p>
          </p:txBody>
        </p:sp>
        <p:sp>
          <p:nvSpPr>
            <p:cNvPr id="25842" name="Text Box 12"/>
            <p:cNvSpPr txBox="1">
              <a:spLocks noChangeArrowheads="1"/>
            </p:cNvSpPr>
            <p:nvPr/>
          </p:nvSpPr>
          <p:spPr bwMode="auto">
            <a:xfrm>
              <a:off x="5457761" y="5001641"/>
              <a:ext cx="797624" cy="228600"/>
            </a:xfrm>
            <a:prstGeom prst="rect">
              <a:avLst/>
            </a:prstGeom>
            <a:solidFill>
              <a:srgbClr val="FFCC99"/>
            </a:solidFill>
            <a:ln w="6350" algn="ctr">
              <a:solidFill>
                <a:srgbClr val="000000"/>
              </a:solidFill>
              <a:miter lim="800000"/>
              <a:headEnd/>
              <a:tailEnd/>
            </a:ln>
          </p:spPr>
          <p:txBody>
            <a:bodyPr lIns="18288" tIns="0" rIns="0" bIns="0" anchor="ctr"/>
            <a:lstStyle/>
            <a:p>
              <a:pPr>
                <a:lnSpc>
                  <a:spcPct val="95000"/>
                </a:lnSpc>
              </a:pPr>
              <a:r>
                <a:rPr lang="en-US" sz="700"/>
                <a:t>3.2.3.1.2 Propagation loss</a:t>
              </a:r>
            </a:p>
          </p:txBody>
        </p:sp>
        <p:cxnSp>
          <p:nvCxnSpPr>
            <p:cNvPr id="25843" name="Shape 300"/>
            <p:cNvCxnSpPr>
              <a:cxnSpLocks noChangeShapeType="1"/>
              <a:stCxn id="418" idx="2"/>
              <a:endCxn id="25841" idx="1"/>
            </p:cNvCxnSpPr>
            <p:nvPr/>
          </p:nvCxnSpPr>
          <p:spPr bwMode="auto">
            <a:xfrm rot="16200000" flipH="1">
              <a:off x="5319766" y="4731566"/>
              <a:ext cx="144862" cy="119697"/>
            </a:xfrm>
            <a:prstGeom prst="bentConnector2">
              <a:avLst/>
            </a:prstGeom>
            <a:noFill/>
            <a:ln w="9525" algn="ctr">
              <a:solidFill>
                <a:srgbClr val="002060"/>
              </a:solidFill>
              <a:round/>
              <a:headEnd/>
              <a:tailEnd type="arrow" w="sm" len="med"/>
            </a:ln>
          </p:spPr>
        </p:cxnSp>
        <p:cxnSp>
          <p:nvCxnSpPr>
            <p:cNvPr id="25844" name="Shape 302"/>
            <p:cNvCxnSpPr>
              <a:cxnSpLocks noChangeShapeType="1"/>
              <a:stCxn id="418" idx="2"/>
              <a:endCxn id="25842" idx="1"/>
            </p:cNvCxnSpPr>
            <p:nvPr/>
          </p:nvCxnSpPr>
          <p:spPr bwMode="auto">
            <a:xfrm rot="16200000" flipH="1">
              <a:off x="5196577" y="4854756"/>
              <a:ext cx="396957" cy="125412"/>
            </a:xfrm>
            <a:prstGeom prst="bentConnector2">
              <a:avLst/>
            </a:prstGeom>
            <a:noFill/>
            <a:ln w="9525" algn="ctr">
              <a:solidFill>
                <a:srgbClr val="002060"/>
              </a:solidFill>
              <a:round/>
              <a:headEnd/>
              <a:tailEnd type="arrow" w="sm" len="med"/>
            </a:ln>
          </p:spPr>
        </p:cxnSp>
        <p:sp>
          <p:nvSpPr>
            <p:cNvPr id="25845" name="Text Box 12"/>
            <p:cNvSpPr txBox="1">
              <a:spLocks noChangeArrowheads="1"/>
            </p:cNvSpPr>
            <p:nvPr/>
          </p:nvSpPr>
          <p:spPr bwMode="auto">
            <a:xfrm>
              <a:off x="5453951" y="5256911"/>
              <a:ext cx="797624" cy="228600"/>
            </a:xfrm>
            <a:prstGeom prst="rect">
              <a:avLst/>
            </a:prstGeom>
            <a:solidFill>
              <a:srgbClr val="FFCC99"/>
            </a:solidFill>
            <a:ln w="6350" algn="ctr">
              <a:solidFill>
                <a:srgbClr val="000000"/>
              </a:solidFill>
              <a:miter lim="800000"/>
              <a:headEnd/>
              <a:tailEnd/>
            </a:ln>
          </p:spPr>
          <p:txBody>
            <a:bodyPr lIns="18288" tIns="0" rIns="0" bIns="0" anchor="ctr"/>
            <a:lstStyle/>
            <a:p>
              <a:pPr>
                <a:lnSpc>
                  <a:spcPct val="95000"/>
                </a:lnSpc>
              </a:pPr>
              <a:r>
                <a:rPr lang="en-US" sz="700"/>
                <a:t>3.2.3.1.3 Field of view</a:t>
              </a:r>
            </a:p>
          </p:txBody>
        </p:sp>
        <p:sp>
          <p:nvSpPr>
            <p:cNvPr id="25846" name="Text Box 12"/>
            <p:cNvSpPr txBox="1">
              <a:spLocks noChangeArrowheads="1"/>
            </p:cNvSpPr>
            <p:nvPr/>
          </p:nvSpPr>
          <p:spPr bwMode="auto">
            <a:xfrm>
              <a:off x="5454109" y="5508371"/>
              <a:ext cx="797624" cy="228600"/>
            </a:xfrm>
            <a:prstGeom prst="rect">
              <a:avLst/>
            </a:prstGeom>
            <a:solidFill>
              <a:srgbClr val="FFCC99"/>
            </a:solidFill>
            <a:ln w="6350" algn="ctr">
              <a:solidFill>
                <a:srgbClr val="000000"/>
              </a:solidFill>
              <a:miter lim="800000"/>
              <a:headEnd/>
              <a:tailEnd/>
            </a:ln>
          </p:spPr>
          <p:txBody>
            <a:bodyPr lIns="18288" tIns="0" rIns="0" bIns="0" anchor="ctr"/>
            <a:lstStyle/>
            <a:p>
              <a:pPr>
                <a:lnSpc>
                  <a:spcPct val="95000"/>
                </a:lnSpc>
              </a:pPr>
              <a:r>
                <a:rPr lang="en-US" sz="700"/>
                <a:t>3.2.3.1.4 Terrain type</a:t>
              </a:r>
            </a:p>
          </p:txBody>
        </p:sp>
        <p:sp>
          <p:nvSpPr>
            <p:cNvPr id="25847" name="Text Box 12"/>
            <p:cNvSpPr txBox="1">
              <a:spLocks noChangeArrowheads="1"/>
            </p:cNvSpPr>
            <p:nvPr/>
          </p:nvSpPr>
          <p:spPr bwMode="auto">
            <a:xfrm>
              <a:off x="5454586" y="5763641"/>
              <a:ext cx="797624" cy="228600"/>
            </a:xfrm>
            <a:prstGeom prst="rect">
              <a:avLst/>
            </a:prstGeom>
            <a:solidFill>
              <a:srgbClr val="FFCC99"/>
            </a:solidFill>
            <a:ln w="6350" algn="ctr">
              <a:solidFill>
                <a:srgbClr val="000000"/>
              </a:solidFill>
              <a:miter lim="800000"/>
              <a:headEnd/>
              <a:tailEnd/>
            </a:ln>
          </p:spPr>
          <p:txBody>
            <a:bodyPr lIns="18288" tIns="0" rIns="0" bIns="0" anchor="ctr"/>
            <a:lstStyle/>
            <a:p>
              <a:pPr>
                <a:lnSpc>
                  <a:spcPct val="95000"/>
                </a:lnSpc>
              </a:pPr>
              <a:r>
                <a:rPr lang="en-US" sz="700"/>
                <a:t>3.2.3.1.5 Environment</a:t>
              </a:r>
            </a:p>
          </p:txBody>
        </p:sp>
        <p:sp>
          <p:nvSpPr>
            <p:cNvPr id="25848" name="Text Box 12"/>
            <p:cNvSpPr txBox="1">
              <a:spLocks noChangeArrowheads="1"/>
            </p:cNvSpPr>
            <p:nvPr/>
          </p:nvSpPr>
          <p:spPr bwMode="auto">
            <a:xfrm>
              <a:off x="5454586" y="6015101"/>
              <a:ext cx="797624" cy="228600"/>
            </a:xfrm>
            <a:prstGeom prst="rect">
              <a:avLst/>
            </a:prstGeom>
            <a:solidFill>
              <a:srgbClr val="FFCC99"/>
            </a:solidFill>
            <a:ln w="6350" algn="ctr">
              <a:solidFill>
                <a:srgbClr val="000000"/>
              </a:solidFill>
              <a:miter lim="800000"/>
              <a:headEnd/>
              <a:tailEnd/>
            </a:ln>
          </p:spPr>
          <p:txBody>
            <a:bodyPr lIns="18288" tIns="0" rIns="0" bIns="0" anchor="ctr"/>
            <a:lstStyle/>
            <a:p>
              <a:pPr>
                <a:lnSpc>
                  <a:spcPct val="95000"/>
                </a:lnSpc>
              </a:pPr>
              <a:r>
                <a:rPr lang="en-US" sz="700"/>
                <a:t>3.2.3.1.6 P</a:t>
              </a:r>
              <a:r>
                <a:rPr lang="en-US" sz="700" baseline="-25000"/>
                <a:t>d</a:t>
              </a:r>
              <a:r>
                <a:rPr lang="en-US" sz="700"/>
                <a:t> at discrete points</a:t>
              </a:r>
            </a:p>
          </p:txBody>
        </p:sp>
        <p:sp>
          <p:nvSpPr>
            <p:cNvPr id="25849" name="Text Box 12"/>
            <p:cNvSpPr txBox="1">
              <a:spLocks noChangeArrowheads="1"/>
            </p:cNvSpPr>
            <p:nvPr/>
          </p:nvSpPr>
          <p:spPr bwMode="auto">
            <a:xfrm>
              <a:off x="5454586" y="6277991"/>
              <a:ext cx="797624" cy="228600"/>
            </a:xfrm>
            <a:prstGeom prst="rect">
              <a:avLst/>
            </a:prstGeom>
            <a:solidFill>
              <a:srgbClr val="FFCC99"/>
            </a:solidFill>
            <a:ln w="6350" algn="ctr">
              <a:solidFill>
                <a:srgbClr val="000000"/>
              </a:solidFill>
              <a:miter lim="800000"/>
              <a:headEnd/>
              <a:tailEnd/>
            </a:ln>
          </p:spPr>
          <p:txBody>
            <a:bodyPr lIns="18288" tIns="0" rIns="0" bIns="0" anchor="ctr"/>
            <a:lstStyle/>
            <a:p>
              <a:pPr>
                <a:lnSpc>
                  <a:spcPct val="95000"/>
                </a:lnSpc>
              </a:pPr>
              <a:r>
                <a:rPr lang="en-US" sz="700"/>
                <a:t>3.2.3.1.7 Area aggregate P</a:t>
              </a:r>
              <a:r>
                <a:rPr lang="en-US" sz="700" baseline="-25000"/>
                <a:t>d</a:t>
              </a:r>
              <a:endParaRPr lang="en-US" sz="700"/>
            </a:p>
          </p:txBody>
        </p:sp>
        <p:sp>
          <p:nvSpPr>
            <p:cNvPr id="25850" name="Text Box 12"/>
            <p:cNvSpPr txBox="1">
              <a:spLocks noChangeArrowheads="1"/>
            </p:cNvSpPr>
            <p:nvPr/>
          </p:nvSpPr>
          <p:spPr bwMode="auto">
            <a:xfrm>
              <a:off x="5454586" y="6540881"/>
              <a:ext cx="797624" cy="228600"/>
            </a:xfrm>
            <a:prstGeom prst="rect">
              <a:avLst/>
            </a:prstGeom>
            <a:solidFill>
              <a:srgbClr val="FFCC99"/>
            </a:solidFill>
            <a:ln w="6350" algn="ctr">
              <a:solidFill>
                <a:srgbClr val="000000"/>
              </a:solidFill>
              <a:miter lim="800000"/>
              <a:headEnd/>
              <a:tailEnd/>
            </a:ln>
          </p:spPr>
          <p:txBody>
            <a:bodyPr lIns="18288" tIns="0" rIns="0" bIns="0" anchor="ctr"/>
            <a:lstStyle/>
            <a:p>
              <a:pPr>
                <a:lnSpc>
                  <a:spcPct val="95000"/>
                </a:lnSpc>
              </a:pPr>
              <a:r>
                <a:rPr lang="en-US" sz="700"/>
                <a:t>3.2.3.1.8 False alarm rate</a:t>
              </a:r>
            </a:p>
          </p:txBody>
        </p:sp>
        <p:cxnSp>
          <p:nvCxnSpPr>
            <p:cNvPr id="25851" name="Shape 302"/>
            <p:cNvCxnSpPr>
              <a:cxnSpLocks noChangeShapeType="1"/>
              <a:stCxn id="418" idx="2"/>
              <a:endCxn id="25845" idx="1"/>
            </p:cNvCxnSpPr>
            <p:nvPr/>
          </p:nvCxnSpPr>
          <p:spPr bwMode="auto">
            <a:xfrm rot="16200000" flipH="1">
              <a:off x="5067037" y="4984296"/>
              <a:ext cx="652227" cy="121602"/>
            </a:xfrm>
            <a:prstGeom prst="bentConnector2">
              <a:avLst/>
            </a:prstGeom>
            <a:noFill/>
            <a:ln w="9525" algn="ctr">
              <a:solidFill>
                <a:srgbClr val="002060"/>
              </a:solidFill>
              <a:round/>
              <a:headEnd/>
              <a:tailEnd type="arrow" w="sm" len="med"/>
            </a:ln>
          </p:spPr>
        </p:cxnSp>
        <p:cxnSp>
          <p:nvCxnSpPr>
            <p:cNvPr id="25852" name="Shape 302"/>
            <p:cNvCxnSpPr>
              <a:cxnSpLocks noChangeShapeType="1"/>
              <a:stCxn id="418" idx="2"/>
              <a:endCxn id="25846" idx="1"/>
            </p:cNvCxnSpPr>
            <p:nvPr/>
          </p:nvCxnSpPr>
          <p:spPr bwMode="auto">
            <a:xfrm rot="16200000" flipH="1">
              <a:off x="4941386" y="5109947"/>
              <a:ext cx="903687" cy="121760"/>
            </a:xfrm>
            <a:prstGeom prst="bentConnector2">
              <a:avLst/>
            </a:prstGeom>
            <a:noFill/>
            <a:ln w="9525" algn="ctr">
              <a:solidFill>
                <a:srgbClr val="002060"/>
              </a:solidFill>
              <a:round/>
              <a:headEnd/>
              <a:tailEnd type="arrow" w="sm" len="med"/>
            </a:ln>
          </p:spPr>
        </p:cxnSp>
        <p:cxnSp>
          <p:nvCxnSpPr>
            <p:cNvPr id="25853" name="Shape 302"/>
            <p:cNvCxnSpPr>
              <a:cxnSpLocks noChangeShapeType="1"/>
              <a:stCxn id="418" idx="2"/>
              <a:endCxn id="25847" idx="1"/>
            </p:cNvCxnSpPr>
            <p:nvPr/>
          </p:nvCxnSpPr>
          <p:spPr bwMode="auto">
            <a:xfrm rot="16200000" flipH="1">
              <a:off x="4813989" y="5237343"/>
              <a:ext cx="1158957" cy="122237"/>
            </a:xfrm>
            <a:prstGeom prst="bentConnector2">
              <a:avLst/>
            </a:prstGeom>
            <a:noFill/>
            <a:ln w="9525" algn="ctr">
              <a:solidFill>
                <a:srgbClr val="002060"/>
              </a:solidFill>
              <a:round/>
              <a:headEnd/>
              <a:tailEnd type="arrow" w="sm" len="med"/>
            </a:ln>
          </p:spPr>
        </p:cxnSp>
        <p:cxnSp>
          <p:nvCxnSpPr>
            <p:cNvPr id="25854" name="Shape 302"/>
            <p:cNvCxnSpPr>
              <a:cxnSpLocks noChangeShapeType="1"/>
              <a:stCxn id="418" idx="2"/>
              <a:endCxn id="25848" idx="1"/>
            </p:cNvCxnSpPr>
            <p:nvPr/>
          </p:nvCxnSpPr>
          <p:spPr bwMode="auto">
            <a:xfrm rot="16200000" flipH="1">
              <a:off x="4688259" y="5363073"/>
              <a:ext cx="1410417" cy="122237"/>
            </a:xfrm>
            <a:prstGeom prst="bentConnector2">
              <a:avLst/>
            </a:prstGeom>
            <a:noFill/>
            <a:ln w="9525" algn="ctr">
              <a:solidFill>
                <a:srgbClr val="002060"/>
              </a:solidFill>
              <a:round/>
              <a:headEnd/>
              <a:tailEnd type="arrow" w="sm" len="med"/>
            </a:ln>
          </p:spPr>
        </p:cxnSp>
        <p:cxnSp>
          <p:nvCxnSpPr>
            <p:cNvPr id="25855" name="Shape 302"/>
            <p:cNvCxnSpPr>
              <a:cxnSpLocks noChangeShapeType="1"/>
              <a:stCxn id="418" idx="2"/>
              <a:endCxn id="25849" idx="1"/>
            </p:cNvCxnSpPr>
            <p:nvPr/>
          </p:nvCxnSpPr>
          <p:spPr bwMode="auto">
            <a:xfrm rot="16200000" flipH="1">
              <a:off x="4556814" y="5494518"/>
              <a:ext cx="1673307" cy="122237"/>
            </a:xfrm>
            <a:prstGeom prst="bentConnector2">
              <a:avLst/>
            </a:prstGeom>
            <a:noFill/>
            <a:ln w="9525" algn="ctr">
              <a:solidFill>
                <a:srgbClr val="002060"/>
              </a:solidFill>
              <a:round/>
              <a:headEnd/>
              <a:tailEnd type="arrow" w="sm" len="med"/>
            </a:ln>
          </p:spPr>
        </p:cxnSp>
        <p:cxnSp>
          <p:nvCxnSpPr>
            <p:cNvPr id="25856" name="Shape 302"/>
            <p:cNvCxnSpPr>
              <a:cxnSpLocks noChangeShapeType="1"/>
              <a:stCxn id="418" idx="2"/>
              <a:endCxn id="25850" idx="1"/>
            </p:cNvCxnSpPr>
            <p:nvPr/>
          </p:nvCxnSpPr>
          <p:spPr bwMode="auto">
            <a:xfrm rot="16200000" flipH="1">
              <a:off x="4425369" y="5625963"/>
              <a:ext cx="1936197" cy="122237"/>
            </a:xfrm>
            <a:prstGeom prst="bentConnector2">
              <a:avLst/>
            </a:prstGeom>
            <a:noFill/>
            <a:ln w="9525" algn="ctr">
              <a:solidFill>
                <a:srgbClr val="002060"/>
              </a:solidFill>
              <a:round/>
              <a:headEnd/>
              <a:tailEnd type="arrow" w="sm" len="med"/>
            </a:ln>
          </p:spPr>
        </p:cxnSp>
      </p:grpSp>
      <p:sp>
        <p:nvSpPr>
          <p:cNvPr id="468" name="Rectangle 467"/>
          <p:cNvSpPr/>
          <p:nvPr/>
        </p:nvSpPr>
        <p:spPr bwMode="auto">
          <a:xfrm>
            <a:off x="6446838" y="2460625"/>
            <a:ext cx="46037" cy="46038"/>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spcBef>
                <a:spcPct val="20000"/>
              </a:spcBef>
              <a:defRPr/>
            </a:pPr>
            <a:endParaRPr lang="en-US" sz="700" dirty="0">
              <a:ln w="3175">
                <a:solidFill>
                  <a:schemeClr val="tx1"/>
                </a:solidFill>
              </a:ln>
            </a:endParaRPr>
          </a:p>
        </p:txBody>
      </p:sp>
      <p:sp>
        <p:nvSpPr>
          <p:cNvPr id="457" name="Rectangle 456"/>
          <p:cNvSpPr/>
          <p:nvPr/>
        </p:nvSpPr>
        <p:spPr bwMode="auto">
          <a:xfrm>
            <a:off x="6289675" y="2173288"/>
            <a:ext cx="46038"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spcBef>
                <a:spcPct val="20000"/>
              </a:spcBef>
              <a:defRPr/>
            </a:pPr>
            <a:endParaRPr lang="en-US" sz="700" dirty="0">
              <a:ln w="3175">
                <a:solidFill>
                  <a:schemeClr val="tx1"/>
                </a:solidFill>
              </a:ln>
            </a:endParaRPr>
          </a:p>
        </p:txBody>
      </p:sp>
      <p:sp>
        <p:nvSpPr>
          <p:cNvPr id="469" name="Rectangle 468"/>
          <p:cNvSpPr/>
          <p:nvPr/>
        </p:nvSpPr>
        <p:spPr bwMode="auto">
          <a:xfrm>
            <a:off x="6302375" y="2168525"/>
            <a:ext cx="46038" cy="44450"/>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spcBef>
                <a:spcPct val="20000"/>
              </a:spcBef>
              <a:defRPr/>
            </a:pPr>
            <a:endParaRPr lang="en-US" sz="700" dirty="0">
              <a:ln w="3175">
                <a:solidFill>
                  <a:schemeClr val="tx1"/>
                </a:solidFill>
              </a:ln>
            </a:endParaRPr>
          </a:p>
        </p:txBody>
      </p:sp>
      <p:sp>
        <p:nvSpPr>
          <p:cNvPr id="506" name="Rectangle 505"/>
          <p:cNvSpPr/>
          <p:nvPr/>
        </p:nvSpPr>
        <p:spPr bwMode="auto">
          <a:xfrm>
            <a:off x="6461125" y="3609975"/>
            <a:ext cx="46038" cy="44450"/>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lstStyle/>
          <a:p>
            <a:pPr indent="1588">
              <a:spcBef>
                <a:spcPct val="20000"/>
              </a:spcBef>
              <a:defRPr/>
            </a:pPr>
            <a:endParaRPr lang="en-US" sz="700" dirty="0">
              <a:ln w="3175">
                <a:solidFill>
                  <a:schemeClr val="tx1"/>
                </a:solidFill>
              </a:ln>
            </a:endParaRPr>
          </a:p>
        </p:txBody>
      </p:sp>
      <p:sp>
        <p:nvSpPr>
          <p:cNvPr id="550" name="Rectangle 549"/>
          <p:cNvSpPr/>
          <p:nvPr/>
        </p:nvSpPr>
        <p:spPr bwMode="auto">
          <a:xfrm>
            <a:off x="6464300" y="5319713"/>
            <a:ext cx="46038"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lstStyle/>
          <a:p>
            <a:pPr indent="1588">
              <a:spcBef>
                <a:spcPct val="20000"/>
              </a:spcBef>
              <a:defRPr/>
            </a:pPr>
            <a:endParaRPr lang="en-US" sz="700" dirty="0">
              <a:ln w="3175">
                <a:solidFill>
                  <a:schemeClr val="tx1"/>
                </a:solidFill>
              </a:ln>
            </a:endParaRPr>
          </a:p>
        </p:txBody>
      </p:sp>
      <p:sp>
        <p:nvSpPr>
          <p:cNvPr id="577" name="Rectangle 576"/>
          <p:cNvSpPr/>
          <p:nvPr/>
        </p:nvSpPr>
        <p:spPr bwMode="auto">
          <a:xfrm>
            <a:off x="3883025" y="5778500"/>
            <a:ext cx="46038" cy="46038"/>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lstStyle/>
          <a:p>
            <a:pPr indent="1588">
              <a:spcBef>
                <a:spcPct val="20000"/>
              </a:spcBef>
              <a:defRPr/>
            </a:pPr>
            <a:endParaRPr lang="en-US" sz="700" dirty="0">
              <a:ln w="3175">
                <a:solidFill>
                  <a:schemeClr val="tx1"/>
                </a:solidFill>
              </a:ln>
            </a:endParaRPr>
          </a:p>
        </p:txBody>
      </p:sp>
      <p:sp>
        <p:nvSpPr>
          <p:cNvPr id="650" name="Rectangle 649"/>
          <p:cNvSpPr/>
          <p:nvPr/>
        </p:nvSpPr>
        <p:spPr bwMode="auto">
          <a:xfrm>
            <a:off x="7912100" y="3594100"/>
            <a:ext cx="38100" cy="85725"/>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660" name="Rectangle 659"/>
          <p:cNvSpPr/>
          <p:nvPr/>
        </p:nvSpPr>
        <p:spPr bwMode="auto">
          <a:xfrm>
            <a:off x="7959725" y="4808538"/>
            <a:ext cx="39688" cy="841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674" name="Rectangle 673"/>
          <p:cNvSpPr/>
          <p:nvPr/>
        </p:nvSpPr>
        <p:spPr bwMode="auto">
          <a:xfrm>
            <a:off x="7650163" y="2174875"/>
            <a:ext cx="90487" cy="46038"/>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675" name="Rectangle 674"/>
          <p:cNvSpPr/>
          <p:nvPr/>
        </p:nvSpPr>
        <p:spPr bwMode="auto">
          <a:xfrm>
            <a:off x="7683500" y="6118225"/>
            <a:ext cx="46038" cy="46038"/>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lstStyle/>
          <a:p>
            <a:pPr indent="1588">
              <a:spcBef>
                <a:spcPct val="20000"/>
              </a:spcBef>
              <a:defRPr/>
            </a:pPr>
            <a:endParaRPr lang="en-US" sz="700" dirty="0">
              <a:ln w="3175">
                <a:solidFill>
                  <a:schemeClr val="tx1"/>
                </a:solidFill>
              </a:ln>
            </a:endParaRPr>
          </a:p>
        </p:txBody>
      </p:sp>
      <p:grpSp>
        <p:nvGrpSpPr>
          <p:cNvPr id="4" name="Group 341"/>
          <p:cNvGrpSpPr>
            <a:grpSpLocks/>
          </p:cNvGrpSpPr>
          <p:nvPr/>
        </p:nvGrpSpPr>
        <p:grpSpPr bwMode="auto">
          <a:xfrm>
            <a:off x="371475" y="2506663"/>
            <a:ext cx="8628063" cy="4241800"/>
            <a:chOff x="372262" y="2506755"/>
            <a:chExt cx="8626958" cy="4241390"/>
          </a:xfrm>
        </p:grpSpPr>
        <p:sp>
          <p:nvSpPr>
            <p:cNvPr id="25761" name="Text Box 12"/>
            <p:cNvSpPr txBox="1">
              <a:spLocks noChangeArrowheads="1"/>
            </p:cNvSpPr>
            <p:nvPr/>
          </p:nvSpPr>
          <p:spPr bwMode="auto">
            <a:xfrm>
              <a:off x="552636" y="2897886"/>
              <a:ext cx="657040"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1.1.1</a:t>
              </a:r>
            </a:p>
            <a:p>
              <a:pPr>
                <a:lnSpc>
                  <a:spcPct val="95000"/>
                </a:lnSpc>
              </a:pPr>
              <a:r>
                <a:rPr lang="en-US" sz="700"/>
                <a:t>Terrain types</a:t>
              </a:r>
            </a:p>
          </p:txBody>
        </p:sp>
        <p:cxnSp>
          <p:nvCxnSpPr>
            <p:cNvPr id="25762" name="Shape 117"/>
            <p:cNvCxnSpPr>
              <a:cxnSpLocks noChangeShapeType="1"/>
              <a:endCxn id="25761" idx="1"/>
            </p:cNvCxnSpPr>
            <p:nvPr/>
          </p:nvCxnSpPr>
          <p:spPr bwMode="auto">
            <a:xfrm rot="16200000" flipH="1">
              <a:off x="360578" y="2833844"/>
              <a:ext cx="203742" cy="180374"/>
            </a:xfrm>
            <a:prstGeom prst="bentConnector2">
              <a:avLst/>
            </a:prstGeom>
            <a:noFill/>
            <a:ln w="9525" algn="ctr">
              <a:solidFill>
                <a:srgbClr val="002060"/>
              </a:solidFill>
              <a:round/>
              <a:headEnd/>
              <a:tailEnd type="arrow" w="sm" len="med"/>
            </a:ln>
          </p:spPr>
        </p:cxnSp>
        <p:sp>
          <p:nvSpPr>
            <p:cNvPr id="25763" name="Text Box 12"/>
            <p:cNvSpPr txBox="1">
              <a:spLocks noChangeArrowheads="1"/>
            </p:cNvSpPr>
            <p:nvPr/>
          </p:nvSpPr>
          <p:spPr bwMode="auto">
            <a:xfrm>
              <a:off x="552636" y="3551935"/>
              <a:ext cx="657040"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1.1.1.3 Feature data</a:t>
              </a:r>
            </a:p>
          </p:txBody>
        </p:sp>
        <p:sp>
          <p:nvSpPr>
            <p:cNvPr id="25764" name="Text Box 12"/>
            <p:cNvSpPr txBox="1">
              <a:spLocks noChangeArrowheads="1"/>
            </p:cNvSpPr>
            <p:nvPr/>
          </p:nvSpPr>
          <p:spPr bwMode="auto">
            <a:xfrm>
              <a:off x="552636" y="3192780"/>
              <a:ext cx="657040" cy="32004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1.1.1.2</a:t>
              </a:r>
            </a:p>
            <a:p>
              <a:pPr>
                <a:lnSpc>
                  <a:spcPct val="95000"/>
                </a:lnSpc>
              </a:pPr>
              <a:r>
                <a:rPr lang="en-US" sz="700"/>
                <a:t>Topographic data</a:t>
              </a:r>
            </a:p>
          </p:txBody>
        </p:sp>
        <p:cxnSp>
          <p:nvCxnSpPr>
            <p:cNvPr id="25765" name="Shape 123"/>
            <p:cNvCxnSpPr>
              <a:cxnSpLocks noChangeShapeType="1"/>
              <a:endCxn id="25763" idx="1"/>
            </p:cNvCxnSpPr>
            <p:nvPr/>
          </p:nvCxnSpPr>
          <p:spPr bwMode="auto">
            <a:xfrm rot="16200000" flipH="1">
              <a:off x="43079" y="3170394"/>
              <a:ext cx="838740" cy="180374"/>
            </a:xfrm>
            <a:prstGeom prst="bentConnector2">
              <a:avLst/>
            </a:prstGeom>
            <a:noFill/>
            <a:ln w="9525" algn="ctr">
              <a:solidFill>
                <a:srgbClr val="002060"/>
              </a:solidFill>
              <a:round/>
              <a:headEnd/>
              <a:tailEnd type="arrow" w="sm" len="med"/>
            </a:ln>
          </p:spPr>
        </p:cxnSp>
        <p:sp>
          <p:nvSpPr>
            <p:cNvPr id="25766" name="Text Box 12"/>
            <p:cNvSpPr txBox="1">
              <a:spLocks noChangeArrowheads="1"/>
            </p:cNvSpPr>
            <p:nvPr/>
          </p:nvSpPr>
          <p:spPr bwMode="auto">
            <a:xfrm>
              <a:off x="551048" y="3848100"/>
              <a:ext cx="657040"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1.1.1.4  Elevation data</a:t>
              </a:r>
            </a:p>
          </p:txBody>
        </p:sp>
        <p:sp>
          <p:nvSpPr>
            <p:cNvPr id="25767" name="Text Box 12"/>
            <p:cNvSpPr txBox="1">
              <a:spLocks noChangeArrowheads="1"/>
            </p:cNvSpPr>
            <p:nvPr/>
          </p:nvSpPr>
          <p:spPr bwMode="auto">
            <a:xfrm>
              <a:off x="551048" y="4133850"/>
              <a:ext cx="657040"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1.1.1.5 Imagery</a:t>
              </a:r>
            </a:p>
          </p:txBody>
        </p:sp>
        <p:cxnSp>
          <p:nvCxnSpPr>
            <p:cNvPr id="25768" name="Shape 130"/>
            <p:cNvCxnSpPr>
              <a:cxnSpLocks noChangeShapeType="1"/>
              <a:endCxn id="25764" idx="1"/>
            </p:cNvCxnSpPr>
            <p:nvPr/>
          </p:nvCxnSpPr>
          <p:spPr bwMode="auto">
            <a:xfrm rot="16200000" flipH="1">
              <a:off x="193319" y="2993483"/>
              <a:ext cx="538260" cy="180374"/>
            </a:xfrm>
            <a:prstGeom prst="bentConnector2">
              <a:avLst/>
            </a:prstGeom>
            <a:noFill/>
            <a:ln w="9525" algn="ctr">
              <a:solidFill>
                <a:srgbClr val="002060"/>
              </a:solidFill>
              <a:round/>
              <a:headEnd/>
              <a:tailEnd type="arrow" w="sm" len="med"/>
            </a:ln>
          </p:spPr>
        </p:cxnSp>
        <p:cxnSp>
          <p:nvCxnSpPr>
            <p:cNvPr id="25769" name="Shape 132"/>
            <p:cNvCxnSpPr>
              <a:cxnSpLocks noChangeShapeType="1"/>
              <a:endCxn id="25766" idx="1"/>
            </p:cNvCxnSpPr>
            <p:nvPr/>
          </p:nvCxnSpPr>
          <p:spPr bwMode="auto">
            <a:xfrm rot="16200000" flipH="1">
              <a:off x="-92463" y="3332605"/>
              <a:ext cx="1108236" cy="178786"/>
            </a:xfrm>
            <a:prstGeom prst="bentConnector2">
              <a:avLst/>
            </a:prstGeom>
            <a:noFill/>
            <a:ln w="9525" algn="ctr">
              <a:solidFill>
                <a:srgbClr val="002060"/>
              </a:solidFill>
              <a:round/>
              <a:headEnd/>
              <a:tailEnd type="arrow" w="sm" len="med"/>
            </a:ln>
          </p:spPr>
        </p:cxnSp>
        <p:cxnSp>
          <p:nvCxnSpPr>
            <p:cNvPr id="25770" name="Shape 134"/>
            <p:cNvCxnSpPr>
              <a:cxnSpLocks noChangeShapeType="1"/>
              <a:endCxn id="25767" idx="1"/>
            </p:cNvCxnSpPr>
            <p:nvPr/>
          </p:nvCxnSpPr>
          <p:spPr bwMode="auto">
            <a:xfrm rot="16200000" flipH="1">
              <a:off x="-248673" y="3462145"/>
              <a:ext cx="1420656" cy="178786"/>
            </a:xfrm>
            <a:prstGeom prst="bentConnector2">
              <a:avLst/>
            </a:prstGeom>
            <a:noFill/>
            <a:ln w="9525" algn="ctr">
              <a:solidFill>
                <a:srgbClr val="002060"/>
              </a:solidFill>
              <a:round/>
              <a:headEnd/>
              <a:tailEnd type="arrow" w="sm" len="med"/>
            </a:ln>
          </p:spPr>
        </p:cxnSp>
        <p:sp>
          <p:nvSpPr>
            <p:cNvPr id="25771" name="Text Box 12"/>
            <p:cNvSpPr txBox="1">
              <a:spLocks noChangeArrowheads="1"/>
            </p:cNvSpPr>
            <p:nvPr/>
          </p:nvSpPr>
          <p:spPr bwMode="auto">
            <a:xfrm>
              <a:off x="551840" y="4863845"/>
              <a:ext cx="685800"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1.1.2.1 Weather</a:t>
              </a:r>
            </a:p>
          </p:txBody>
        </p:sp>
        <p:sp>
          <p:nvSpPr>
            <p:cNvPr id="25772" name="Text Box 12"/>
            <p:cNvSpPr txBox="1">
              <a:spLocks noChangeArrowheads="1"/>
            </p:cNvSpPr>
            <p:nvPr/>
          </p:nvSpPr>
          <p:spPr bwMode="auto">
            <a:xfrm>
              <a:off x="551840" y="5150230"/>
              <a:ext cx="685800"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1.1.2.2 EM/RF interference</a:t>
              </a:r>
            </a:p>
          </p:txBody>
        </p:sp>
        <p:cxnSp>
          <p:nvCxnSpPr>
            <p:cNvPr id="25773" name="Shape 80"/>
            <p:cNvCxnSpPr>
              <a:cxnSpLocks noChangeShapeType="1"/>
              <a:stCxn id="190" idx="2"/>
              <a:endCxn id="25771" idx="1"/>
            </p:cNvCxnSpPr>
            <p:nvPr/>
          </p:nvCxnSpPr>
          <p:spPr bwMode="auto">
            <a:xfrm rot="16200000" flipH="1">
              <a:off x="376135" y="4816156"/>
              <a:ext cx="171832" cy="179578"/>
            </a:xfrm>
            <a:prstGeom prst="bentConnector2">
              <a:avLst/>
            </a:prstGeom>
            <a:noFill/>
            <a:ln w="9525" algn="ctr">
              <a:solidFill>
                <a:srgbClr val="002060"/>
              </a:solidFill>
              <a:round/>
              <a:headEnd/>
              <a:tailEnd type="arrow" w="sm" len="med"/>
            </a:ln>
          </p:spPr>
        </p:cxnSp>
        <p:cxnSp>
          <p:nvCxnSpPr>
            <p:cNvPr id="25774" name="Shape 83"/>
            <p:cNvCxnSpPr>
              <a:cxnSpLocks noChangeShapeType="1"/>
              <a:stCxn id="190" idx="2"/>
              <a:endCxn id="25772" idx="1"/>
            </p:cNvCxnSpPr>
            <p:nvPr/>
          </p:nvCxnSpPr>
          <p:spPr bwMode="auto">
            <a:xfrm rot="16200000" flipH="1">
              <a:off x="232943" y="4959348"/>
              <a:ext cx="458217" cy="179578"/>
            </a:xfrm>
            <a:prstGeom prst="bentConnector2">
              <a:avLst/>
            </a:prstGeom>
            <a:noFill/>
            <a:ln w="9525" algn="ctr">
              <a:solidFill>
                <a:srgbClr val="002060"/>
              </a:solidFill>
              <a:round/>
              <a:headEnd/>
              <a:tailEnd type="arrow" w="sm" len="med"/>
            </a:ln>
          </p:spPr>
        </p:cxnSp>
        <p:sp>
          <p:nvSpPr>
            <p:cNvPr id="25775" name="Text Box 12"/>
            <p:cNvSpPr txBox="1">
              <a:spLocks noChangeArrowheads="1"/>
            </p:cNvSpPr>
            <p:nvPr/>
          </p:nvSpPr>
          <p:spPr bwMode="auto">
            <a:xfrm>
              <a:off x="551840" y="5435980"/>
              <a:ext cx="685800"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1.1.2.3 Traffic</a:t>
              </a:r>
            </a:p>
          </p:txBody>
        </p:sp>
        <p:cxnSp>
          <p:nvCxnSpPr>
            <p:cNvPr id="25776" name="Shape 88"/>
            <p:cNvCxnSpPr>
              <a:cxnSpLocks noChangeShapeType="1"/>
              <a:stCxn id="190" idx="2"/>
              <a:endCxn id="25775" idx="1"/>
            </p:cNvCxnSpPr>
            <p:nvPr/>
          </p:nvCxnSpPr>
          <p:spPr bwMode="auto">
            <a:xfrm rot="16200000" flipH="1">
              <a:off x="90068" y="5102223"/>
              <a:ext cx="743967" cy="179578"/>
            </a:xfrm>
            <a:prstGeom prst="bentConnector2">
              <a:avLst/>
            </a:prstGeom>
            <a:noFill/>
            <a:ln w="9525" algn="ctr">
              <a:solidFill>
                <a:srgbClr val="002060"/>
              </a:solidFill>
              <a:round/>
              <a:headEnd/>
              <a:tailEnd type="arrow" w="sm" len="med"/>
            </a:ln>
          </p:spPr>
        </p:cxnSp>
        <p:sp>
          <p:nvSpPr>
            <p:cNvPr id="25777" name="Text Box 12"/>
            <p:cNvSpPr txBox="1">
              <a:spLocks noChangeArrowheads="1"/>
            </p:cNvSpPr>
            <p:nvPr/>
          </p:nvSpPr>
          <p:spPr bwMode="auto">
            <a:xfrm>
              <a:off x="551840" y="5721731"/>
              <a:ext cx="685800" cy="288925"/>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1.1.2.4 Manage environ. data</a:t>
              </a:r>
            </a:p>
          </p:txBody>
        </p:sp>
        <p:cxnSp>
          <p:nvCxnSpPr>
            <p:cNvPr id="25778" name="Shape 88"/>
            <p:cNvCxnSpPr>
              <a:cxnSpLocks noChangeShapeType="1"/>
              <a:stCxn id="190" idx="2"/>
              <a:endCxn id="25777" idx="1"/>
            </p:cNvCxnSpPr>
            <p:nvPr/>
          </p:nvCxnSpPr>
          <p:spPr bwMode="auto">
            <a:xfrm rot="16200000" flipH="1">
              <a:off x="-61031" y="5253322"/>
              <a:ext cx="1046165" cy="179578"/>
            </a:xfrm>
            <a:prstGeom prst="bentConnector2">
              <a:avLst/>
            </a:prstGeom>
            <a:noFill/>
            <a:ln w="9525" algn="ctr">
              <a:solidFill>
                <a:srgbClr val="002060"/>
              </a:solidFill>
              <a:round/>
              <a:headEnd/>
              <a:tailEnd type="arrow" w="sm" len="med"/>
            </a:ln>
          </p:spPr>
        </p:cxnSp>
        <p:sp>
          <p:nvSpPr>
            <p:cNvPr id="25779" name="Text Box 12"/>
            <p:cNvSpPr txBox="1">
              <a:spLocks noChangeArrowheads="1"/>
            </p:cNvSpPr>
            <p:nvPr/>
          </p:nvSpPr>
          <p:spPr bwMode="auto">
            <a:xfrm>
              <a:off x="1670784" y="2708630"/>
              <a:ext cx="672366" cy="32004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1.2.1.1 Partition by terrain type</a:t>
              </a:r>
            </a:p>
          </p:txBody>
        </p:sp>
        <p:cxnSp>
          <p:nvCxnSpPr>
            <p:cNvPr id="25780" name="Elbow Connector 146"/>
            <p:cNvCxnSpPr>
              <a:cxnSpLocks noChangeShapeType="1"/>
              <a:endCxn id="25779" idx="1"/>
            </p:cNvCxnSpPr>
            <p:nvPr/>
          </p:nvCxnSpPr>
          <p:spPr bwMode="auto">
            <a:xfrm rot="16200000" flipH="1">
              <a:off x="1494955" y="2692820"/>
              <a:ext cx="229843" cy="121816"/>
            </a:xfrm>
            <a:prstGeom prst="bentConnector2">
              <a:avLst/>
            </a:prstGeom>
            <a:noFill/>
            <a:ln w="9525" algn="ctr">
              <a:solidFill>
                <a:srgbClr val="002060"/>
              </a:solidFill>
              <a:round/>
              <a:headEnd/>
              <a:tailEnd type="arrow" w="sm" len="med"/>
            </a:ln>
          </p:spPr>
        </p:cxnSp>
        <p:sp>
          <p:nvSpPr>
            <p:cNvPr id="25781" name="Text Box 12"/>
            <p:cNvSpPr txBox="1">
              <a:spLocks noChangeArrowheads="1"/>
            </p:cNvSpPr>
            <p:nvPr/>
          </p:nvSpPr>
          <p:spPr bwMode="auto">
            <a:xfrm>
              <a:off x="1632726" y="3909630"/>
              <a:ext cx="710425" cy="36036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1.2.3.1 Move rates and dwell times</a:t>
              </a:r>
            </a:p>
          </p:txBody>
        </p:sp>
        <p:sp>
          <p:nvSpPr>
            <p:cNvPr id="25782" name="Text Box 12"/>
            <p:cNvSpPr txBox="1">
              <a:spLocks noChangeArrowheads="1"/>
            </p:cNvSpPr>
            <p:nvPr/>
          </p:nvSpPr>
          <p:spPr bwMode="auto">
            <a:xfrm>
              <a:off x="1638300" y="4316189"/>
              <a:ext cx="704851" cy="362744"/>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1.2.3.2 ID Ingress/egress routes</a:t>
              </a:r>
            </a:p>
          </p:txBody>
        </p:sp>
        <p:cxnSp>
          <p:nvCxnSpPr>
            <p:cNvPr id="25783" name="Shape 206"/>
            <p:cNvCxnSpPr>
              <a:cxnSpLocks noChangeShapeType="1"/>
              <a:stCxn id="221" idx="2"/>
              <a:endCxn id="25781" idx="1"/>
            </p:cNvCxnSpPr>
            <p:nvPr/>
          </p:nvCxnSpPr>
          <p:spPr bwMode="auto">
            <a:xfrm rot="16200000" flipH="1">
              <a:off x="1455811" y="3912896"/>
              <a:ext cx="234236" cy="119594"/>
            </a:xfrm>
            <a:prstGeom prst="bentConnector2">
              <a:avLst/>
            </a:prstGeom>
            <a:noFill/>
            <a:ln w="9525" algn="ctr">
              <a:solidFill>
                <a:srgbClr val="002060"/>
              </a:solidFill>
              <a:round/>
              <a:headEnd/>
              <a:tailEnd type="arrow" w="sm" len="med"/>
            </a:ln>
          </p:spPr>
        </p:cxnSp>
        <p:cxnSp>
          <p:nvCxnSpPr>
            <p:cNvPr id="25784" name="Shape 210"/>
            <p:cNvCxnSpPr>
              <a:cxnSpLocks noChangeShapeType="1"/>
              <a:stCxn id="221" idx="2"/>
              <a:endCxn id="25782" idx="1"/>
            </p:cNvCxnSpPr>
            <p:nvPr/>
          </p:nvCxnSpPr>
          <p:spPr bwMode="auto">
            <a:xfrm rot="16200000" flipH="1">
              <a:off x="1254723" y="4113984"/>
              <a:ext cx="641986" cy="125168"/>
            </a:xfrm>
            <a:prstGeom prst="bentConnector2">
              <a:avLst/>
            </a:prstGeom>
            <a:noFill/>
            <a:ln w="9525" algn="ctr">
              <a:solidFill>
                <a:srgbClr val="002060"/>
              </a:solidFill>
              <a:round/>
              <a:headEnd/>
              <a:tailEnd type="arrow" w="sm" len="med"/>
            </a:ln>
          </p:spPr>
        </p:cxnSp>
        <p:sp>
          <p:nvSpPr>
            <p:cNvPr id="25785" name="Text Box 12"/>
            <p:cNvSpPr txBox="1">
              <a:spLocks noChangeArrowheads="1"/>
            </p:cNvSpPr>
            <p:nvPr/>
          </p:nvSpPr>
          <p:spPr bwMode="auto">
            <a:xfrm>
              <a:off x="5369179" y="2830703"/>
              <a:ext cx="731520"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3.2.1.2 Semi-auto selection</a:t>
              </a:r>
            </a:p>
          </p:txBody>
        </p:sp>
        <p:sp>
          <p:nvSpPr>
            <p:cNvPr id="25786" name="Text Box 12"/>
            <p:cNvSpPr txBox="1">
              <a:spLocks noChangeArrowheads="1"/>
            </p:cNvSpPr>
            <p:nvPr/>
          </p:nvSpPr>
          <p:spPr bwMode="auto">
            <a:xfrm>
              <a:off x="5359653" y="2564003"/>
              <a:ext cx="731520"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3.2.1.1 Manual selection</a:t>
              </a:r>
            </a:p>
          </p:txBody>
        </p:sp>
        <p:sp>
          <p:nvSpPr>
            <p:cNvPr id="25787" name="Text Box 12"/>
            <p:cNvSpPr txBox="1">
              <a:spLocks noChangeArrowheads="1"/>
            </p:cNvSpPr>
            <p:nvPr/>
          </p:nvSpPr>
          <p:spPr bwMode="auto">
            <a:xfrm>
              <a:off x="5371084" y="3097403"/>
              <a:ext cx="731520"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3.2.1.3 Auto-matic selection</a:t>
              </a:r>
            </a:p>
          </p:txBody>
        </p:sp>
        <p:cxnSp>
          <p:nvCxnSpPr>
            <p:cNvPr id="25788" name="Shape 298"/>
            <p:cNvCxnSpPr>
              <a:cxnSpLocks noChangeShapeType="1"/>
              <a:stCxn id="166" idx="2"/>
              <a:endCxn id="25786" idx="1"/>
            </p:cNvCxnSpPr>
            <p:nvPr/>
          </p:nvCxnSpPr>
          <p:spPr bwMode="auto">
            <a:xfrm rot="16200000" flipH="1">
              <a:off x="5216412" y="2535062"/>
              <a:ext cx="167738" cy="118744"/>
            </a:xfrm>
            <a:prstGeom prst="bentConnector2">
              <a:avLst/>
            </a:prstGeom>
            <a:noFill/>
            <a:ln w="9525" algn="ctr">
              <a:solidFill>
                <a:srgbClr val="002060"/>
              </a:solidFill>
              <a:round/>
              <a:headEnd/>
              <a:tailEnd type="arrow" w="sm" len="med"/>
            </a:ln>
          </p:spPr>
        </p:cxnSp>
        <p:cxnSp>
          <p:nvCxnSpPr>
            <p:cNvPr id="25789" name="Shape 300"/>
            <p:cNvCxnSpPr>
              <a:cxnSpLocks noChangeShapeType="1"/>
              <a:stCxn id="166" idx="2"/>
              <a:endCxn id="25785" idx="1"/>
            </p:cNvCxnSpPr>
            <p:nvPr/>
          </p:nvCxnSpPr>
          <p:spPr bwMode="auto">
            <a:xfrm rot="16200000" flipH="1">
              <a:off x="5087825" y="2663649"/>
              <a:ext cx="434438" cy="128270"/>
            </a:xfrm>
            <a:prstGeom prst="bentConnector2">
              <a:avLst/>
            </a:prstGeom>
            <a:noFill/>
            <a:ln w="9525" algn="ctr">
              <a:solidFill>
                <a:srgbClr val="002060"/>
              </a:solidFill>
              <a:round/>
              <a:headEnd/>
              <a:tailEnd type="arrow" w="sm" len="med"/>
            </a:ln>
          </p:spPr>
        </p:cxnSp>
        <p:cxnSp>
          <p:nvCxnSpPr>
            <p:cNvPr id="25790" name="Shape 302"/>
            <p:cNvCxnSpPr>
              <a:cxnSpLocks noChangeShapeType="1"/>
              <a:stCxn id="166" idx="2"/>
              <a:endCxn id="25787" idx="1"/>
            </p:cNvCxnSpPr>
            <p:nvPr/>
          </p:nvCxnSpPr>
          <p:spPr bwMode="auto">
            <a:xfrm rot="16200000" flipH="1">
              <a:off x="4955427" y="2796046"/>
              <a:ext cx="701138" cy="130175"/>
            </a:xfrm>
            <a:prstGeom prst="bentConnector2">
              <a:avLst/>
            </a:prstGeom>
            <a:noFill/>
            <a:ln w="9525" algn="ctr">
              <a:solidFill>
                <a:srgbClr val="002060"/>
              </a:solidFill>
              <a:round/>
              <a:headEnd/>
              <a:tailEnd type="arrow" w="sm" len="med"/>
            </a:ln>
          </p:spPr>
        </p:cxnSp>
        <p:sp>
          <p:nvSpPr>
            <p:cNvPr id="25791" name="Text Box 12"/>
            <p:cNvSpPr txBox="1">
              <a:spLocks noChangeArrowheads="1"/>
            </p:cNvSpPr>
            <p:nvPr/>
          </p:nvSpPr>
          <p:spPr bwMode="auto">
            <a:xfrm>
              <a:off x="5390136" y="3913632"/>
              <a:ext cx="724914"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3.2.2.2 Semi-auto selection</a:t>
              </a:r>
            </a:p>
          </p:txBody>
        </p:sp>
        <p:sp>
          <p:nvSpPr>
            <p:cNvPr id="25792" name="Text Box 12"/>
            <p:cNvSpPr txBox="1">
              <a:spLocks noChangeArrowheads="1"/>
            </p:cNvSpPr>
            <p:nvPr/>
          </p:nvSpPr>
          <p:spPr bwMode="auto">
            <a:xfrm>
              <a:off x="5380608" y="3646932"/>
              <a:ext cx="736545"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3.2.2.1 Manual selection</a:t>
              </a:r>
            </a:p>
          </p:txBody>
        </p:sp>
        <p:cxnSp>
          <p:nvCxnSpPr>
            <p:cNvPr id="25793" name="Shape 298"/>
            <p:cNvCxnSpPr>
              <a:cxnSpLocks noChangeShapeType="1"/>
              <a:stCxn id="358" idx="2"/>
              <a:endCxn id="25792" idx="1"/>
            </p:cNvCxnSpPr>
            <p:nvPr/>
          </p:nvCxnSpPr>
          <p:spPr bwMode="auto">
            <a:xfrm rot="16200000" flipH="1">
              <a:off x="5238700" y="3619324"/>
              <a:ext cx="156308" cy="127507"/>
            </a:xfrm>
            <a:prstGeom prst="bentConnector2">
              <a:avLst/>
            </a:prstGeom>
            <a:noFill/>
            <a:ln w="9525" algn="ctr">
              <a:solidFill>
                <a:srgbClr val="002060"/>
              </a:solidFill>
              <a:round/>
              <a:headEnd/>
              <a:tailEnd type="arrow" w="sm" len="med"/>
            </a:ln>
          </p:spPr>
        </p:cxnSp>
        <p:cxnSp>
          <p:nvCxnSpPr>
            <p:cNvPr id="25794" name="Shape 300"/>
            <p:cNvCxnSpPr>
              <a:cxnSpLocks noChangeShapeType="1"/>
              <a:stCxn id="358" idx="2"/>
              <a:endCxn id="25791" idx="1"/>
            </p:cNvCxnSpPr>
            <p:nvPr/>
          </p:nvCxnSpPr>
          <p:spPr bwMode="auto">
            <a:xfrm rot="16200000" flipH="1">
              <a:off x="5110114" y="3747910"/>
              <a:ext cx="423008" cy="137035"/>
            </a:xfrm>
            <a:prstGeom prst="bentConnector2">
              <a:avLst/>
            </a:prstGeom>
            <a:noFill/>
            <a:ln w="9525" algn="ctr">
              <a:solidFill>
                <a:srgbClr val="002060"/>
              </a:solidFill>
              <a:round/>
              <a:headEnd/>
              <a:tailEnd type="arrow" w="sm" len="med"/>
            </a:ln>
          </p:spPr>
        </p:cxnSp>
        <p:cxnSp>
          <p:nvCxnSpPr>
            <p:cNvPr id="25795" name="Shape 298"/>
            <p:cNvCxnSpPr>
              <a:cxnSpLocks noChangeShapeType="1"/>
              <a:stCxn id="414" idx="2"/>
              <a:endCxn id="25796" idx="1"/>
            </p:cNvCxnSpPr>
            <p:nvPr/>
          </p:nvCxnSpPr>
          <p:spPr bwMode="auto">
            <a:xfrm rot="16200000" flipH="1">
              <a:off x="5150921" y="4447911"/>
              <a:ext cx="175215" cy="110808"/>
            </a:xfrm>
            <a:prstGeom prst="bentConnector2">
              <a:avLst/>
            </a:prstGeom>
            <a:noFill/>
            <a:ln w="9525" algn="ctr">
              <a:solidFill>
                <a:srgbClr val="002060"/>
              </a:solidFill>
              <a:round/>
              <a:headEnd/>
              <a:tailEnd type="arrow" w="sm" len="med"/>
            </a:ln>
          </p:spPr>
        </p:cxnSp>
        <p:sp>
          <p:nvSpPr>
            <p:cNvPr id="25796" name="Text Box 12"/>
            <p:cNvSpPr txBox="1">
              <a:spLocks noChangeArrowheads="1"/>
            </p:cNvSpPr>
            <p:nvPr/>
          </p:nvSpPr>
          <p:spPr bwMode="auto">
            <a:xfrm>
              <a:off x="5293932" y="4476623"/>
              <a:ext cx="693738" cy="228600"/>
            </a:xfrm>
            <a:prstGeom prst="rect">
              <a:avLst/>
            </a:prstGeom>
            <a:solidFill>
              <a:srgbClr val="FFFF99"/>
            </a:solidFill>
            <a:ln w="6350" algn="ctr">
              <a:solidFill>
                <a:srgbClr val="000000"/>
              </a:solidFill>
              <a:miter lim="800000"/>
              <a:headEnd/>
              <a:tailEnd/>
            </a:ln>
          </p:spPr>
          <p:txBody>
            <a:bodyPr lIns="0" tIns="0" rIns="0" bIns="0" anchor="ctr"/>
            <a:lstStyle/>
            <a:p>
              <a:pPr>
                <a:lnSpc>
                  <a:spcPct val="95000"/>
                </a:lnSpc>
              </a:pPr>
              <a:r>
                <a:rPr lang="en-US" sz="700"/>
                <a:t>3.2.3.1 Model detection</a:t>
              </a:r>
            </a:p>
          </p:txBody>
        </p:sp>
        <p:sp>
          <p:nvSpPr>
            <p:cNvPr id="25797" name="Text Box 12"/>
            <p:cNvSpPr txBox="1">
              <a:spLocks noChangeArrowheads="1"/>
            </p:cNvSpPr>
            <p:nvPr/>
          </p:nvSpPr>
          <p:spPr bwMode="auto">
            <a:xfrm>
              <a:off x="6597523" y="2826893"/>
              <a:ext cx="778637"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3.3.1.2 Heuristic selection</a:t>
              </a:r>
            </a:p>
          </p:txBody>
        </p:sp>
        <p:sp>
          <p:nvSpPr>
            <p:cNvPr id="25798" name="Text Box 12"/>
            <p:cNvSpPr txBox="1">
              <a:spLocks noChangeArrowheads="1"/>
            </p:cNvSpPr>
            <p:nvPr/>
          </p:nvSpPr>
          <p:spPr bwMode="auto">
            <a:xfrm>
              <a:off x="6587996" y="2560193"/>
              <a:ext cx="790717"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3.3.1.1 Manual selection</a:t>
              </a:r>
            </a:p>
          </p:txBody>
        </p:sp>
        <p:sp>
          <p:nvSpPr>
            <p:cNvPr id="25799" name="Text Box 12"/>
            <p:cNvSpPr txBox="1">
              <a:spLocks noChangeArrowheads="1"/>
            </p:cNvSpPr>
            <p:nvPr/>
          </p:nvSpPr>
          <p:spPr bwMode="auto">
            <a:xfrm>
              <a:off x="6607047" y="3093593"/>
              <a:ext cx="766558"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3.3.1.3 Form networks</a:t>
              </a:r>
            </a:p>
          </p:txBody>
        </p:sp>
        <p:cxnSp>
          <p:nvCxnSpPr>
            <p:cNvPr id="25800" name="Shape 298"/>
            <p:cNvCxnSpPr>
              <a:cxnSpLocks noChangeShapeType="1"/>
              <a:stCxn id="468" idx="2"/>
              <a:endCxn id="25798" idx="1"/>
            </p:cNvCxnSpPr>
            <p:nvPr/>
          </p:nvCxnSpPr>
          <p:spPr bwMode="auto">
            <a:xfrm rot="16200000" flipH="1">
              <a:off x="6444755" y="2531252"/>
              <a:ext cx="167738" cy="118743"/>
            </a:xfrm>
            <a:prstGeom prst="bentConnector2">
              <a:avLst/>
            </a:prstGeom>
            <a:noFill/>
            <a:ln w="9525" algn="ctr">
              <a:solidFill>
                <a:srgbClr val="002060"/>
              </a:solidFill>
              <a:round/>
              <a:headEnd/>
              <a:tailEnd type="arrow" w="sm" len="med"/>
            </a:ln>
          </p:spPr>
        </p:cxnSp>
        <p:cxnSp>
          <p:nvCxnSpPr>
            <p:cNvPr id="25801" name="Shape 300"/>
            <p:cNvCxnSpPr>
              <a:cxnSpLocks noChangeShapeType="1"/>
              <a:stCxn id="468" idx="2"/>
              <a:endCxn id="25797" idx="1"/>
            </p:cNvCxnSpPr>
            <p:nvPr/>
          </p:nvCxnSpPr>
          <p:spPr bwMode="auto">
            <a:xfrm rot="16200000" flipH="1">
              <a:off x="6316169" y="2659839"/>
              <a:ext cx="434438" cy="128270"/>
            </a:xfrm>
            <a:prstGeom prst="bentConnector2">
              <a:avLst/>
            </a:prstGeom>
            <a:noFill/>
            <a:ln w="9525" algn="ctr">
              <a:solidFill>
                <a:srgbClr val="002060"/>
              </a:solidFill>
              <a:round/>
              <a:headEnd/>
              <a:tailEnd type="arrow" w="sm" len="med"/>
            </a:ln>
          </p:spPr>
        </p:cxnSp>
        <p:cxnSp>
          <p:nvCxnSpPr>
            <p:cNvPr id="25802" name="Shape 302"/>
            <p:cNvCxnSpPr>
              <a:cxnSpLocks noChangeShapeType="1"/>
              <a:stCxn id="468" idx="2"/>
              <a:endCxn id="25799" idx="1"/>
            </p:cNvCxnSpPr>
            <p:nvPr/>
          </p:nvCxnSpPr>
          <p:spPr bwMode="auto">
            <a:xfrm rot="16200000" flipH="1">
              <a:off x="6187581" y="2788427"/>
              <a:ext cx="701138" cy="137794"/>
            </a:xfrm>
            <a:prstGeom prst="bentConnector2">
              <a:avLst/>
            </a:prstGeom>
            <a:noFill/>
            <a:ln w="9525" algn="ctr">
              <a:solidFill>
                <a:srgbClr val="002060"/>
              </a:solidFill>
              <a:round/>
              <a:headEnd/>
              <a:tailEnd type="arrow" w="sm" len="med"/>
            </a:ln>
          </p:spPr>
        </p:cxnSp>
        <p:cxnSp>
          <p:nvCxnSpPr>
            <p:cNvPr id="25803" name="Shape 317"/>
            <p:cNvCxnSpPr>
              <a:cxnSpLocks noChangeShapeType="1"/>
              <a:stCxn id="506" idx="2"/>
              <a:endCxn id="25810" idx="1"/>
            </p:cNvCxnSpPr>
            <p:nvPr/>
          </p:nvCxnSpPr>
          <p:spPr bwMode="auto">
            <a:xfrm rot="16200000" flipH="1">
              <a:off x="6054296" y="4085285"/>
              <a:ext cx="983078" cy="122685"/>
            </a:xfrm>
            <a:prstGeom prst="bentConnector2">
              <a:avLst/>
            </a:prstGeom>
            <a:noFill/>
            <a:ln w="9525" algn="ctr">
              <a:solidFill>
                <a:srgbClr val="002060"/>
              </a:solidFill>
              <a:round/>
              <a:headEnd/>
              <a:tailEnd type="arrow" w="sm" len="med"/>
            </a:ln>
          </p:spPr>
        </p:cxnSp>
        <p:sp>
          <p:nvSpPr>
            <p:cNvPr id="25804" name="Text Box 12"/>
            <p:cNvSpPr txBox="1">
              <a:spLocks noChangeArrowheads="1"/>
            </p:cNvSpPr>
            <p:nvPr/>
          </p:nvSpPr>
          <p:spPr bwMode="auto">
            <a:xfrm>
              <a:off x="6607178" y="3975227"/>
              <a:ext cx="822960" cy="228600"/>
            </a:xfrm>
            <a:prstGeom prst="rect">
              <a:avLst/>
            </a:prstGeom>
            <a:solidFill>
              <a:srgbClr val="FFFF99"/>
            </a:solidFill>
            <a:ln w="6350" algn="ctr">
              <a:solidFill>
                <a:srgbClr val="000000"/>
              </a:solidFill>
              <a:miter lim="800000"/>
              <a:headEnd/>
              <a:tailEnd/>
            </a:ln>
          </p:spPr>
          <p:txBody>
            <a:bodyPr lIns="0" tIns="0" rIns="0" bIns="0" anchor="ctr"/>
            <a:lstStyle/>
            <a:p>
              <a:pPr>
                <a:lnSpc>
                  <a:spcPct val="95000"/>
                </a:lnSpc>
              </a:pPr>
              <a:r>
                <a:rPr lang="en-US" sz="700"/>
                <a:t>3.3.2.2 Apply sensor fusion</a:t>
              </a:r>
            </a:p>
          </p:txBody>
        </p:sp>
        <p:sp>
          <p:nvSpPr>
            <p:cNvPr id="25805" name="Text Box 12"/>
            <p:cNvSpPr txBox="1">
              <a:spLocks noChangeArrowheads="1"/>
            </p:cNvSpPr>
            <p:nvPr/>
          </p:nvSpPr>
          <p:spPr bwMode="auto">
            <a:xfrm>
              <a:off x="6607178" y="3708527"/>
              <a:ext cx="824184" cy="228600"/>
            </a:xfrm>
            <a:prstGeom prst="rect">
              <a:avLst/>
            </a:prstGeom>
            <a:solidFill>
              <a:srgbClr val="FFFF99"/>
            </a:solidFill>
            <a:ln w="6350" algn="ctr">
              <a:solidFill>
                <a:srgbClr val="000000"/>
              </a:solidFill>
              <a:miter lim="800000"/>
              <a:headEnd/>
              <a:tailEnd/>
            </a:ln>
          </p:spPr>
          <p:txBody>
            <a:bodyPr lIns="0" tIns="0" rIns="0" bIns="0" anchor="ctr"/>
            <a:lstStyle/>
            <a:p>
              <a:pPr>
                <a:lnSpc>
                  <a:spcPct val="95000"/>
                </a:lnSpc>
              </a:pPr>
              <a:r>
                <a:rPr lang="en-US" sz="700"/>
                <a:t>3.3.2.1 Sensor architectures</a:t>
              </a:r>
            </a:p>
          </p:txBody>
        </p:sp>
        <p:sp>
          <p:nvSpPr>
            <p:cNvPr id="25806" name="Text Box 12"/>
            <p:cNvSpPr txBox="1">
              <a:spLocks noChangeArrowheads="1"/>
            </p:cNvSpPr>
            <p:nvPr/>
          </p:nvSpPr>
          <p:spPr bwMode="auto">
            <a:xfrm>
              <a:off x="6607178" y="4241927"/>
              <a:ext cx="822960" cy="228600"/>
            </a:xfrm>
            <a:prstGeom prst="rect">
              <a:avLst/>
            </a:prstGeom>
            <a:solidFill>
              <a:srgbClr val="FFFF99"/>
            </a:solidFill>
            <a:ln w="6350" algn="ctr">
              <a:solidFill>
                <a:srgbClr val="000000"/>
              </a:solidFill>
              <a:miter lim="800000"/>
              <a:headEnd/>
              <a:tailEnd/>
            </a:ln>
          </p:spPr>
          <p:txBody>
            <a:bodyPr lIns="0" tIns="0" rIns="0" bIns="0" anchor="ctr"/>
            <a:lstStyle/>
            <a:p>
              <a:pPr>
                <a:lnSpc>
                  <a:spcPct val="90000"/>
                </a:lnSpc>
              </a:pPr>
              <a:r>
                <a:rPr lang="en-US" sz="700"/>
                <a:t>3.3.2.3 Determine point P</a:t>
              </a:r>
              <a:r>
                <a:rPr lang="en-US" sz="700" baseline="-25000"/>
                <a:t>d</a:t>
              </a:r>
            </a:p>
          </p:txBody>
        </p:sp>
        <p:cxnSp>
          <p:nvCxnSpPr>
            <p:cNvPr id="25807" name="Shape 298"/>
            <p:cNvCxnSpPr>
              <a:cxnSpLocks noChangeShapeType="1"/>
              <a:stCxn id="506" idx="2"/>
              <a:endCxn id="25805" idx="1"/>
            </p:cNvCxnSpPr>
            <p:nvPr/>
          </p:nvCxnSpPr>
          <p:spPr bwMode="auto">
            <a:xfrm rot="16200000" flipH="1">
              <a:off x="6461966" y="3677615"/>
              <a:ext cx="167738" cy="122685"/>
            </a:xfrm>
            <a:prstGeom prst="bentConnector2">
              <a:avLst/>
            </a:prstGeom>
            <a:noFill/>
            <a:ln w="9525" algn="ctr">
              <a:solidFill>
                <a:srgbClr val="002060"/>
              </a:solidFill>
              <a:round/>
              <a:headEnd/>
              <a:tailEnd type="arrow" w="sm" len="med"/>
            </a:ln>
          </p:spPr>
        </p:cxnSp>
        <p:cxnSp>
          <p:nvCxnSpPr>
            <p:cNvPr id="25808" name="Shape 300"/>
            <p:cNvCxnSpPr>
              <a:cxnSpLocks noChangeShapeType="1"/>
              <a:stCxn id="506" idx="2"/>
              <a:endCxn id="25804" idx="1"/>
            </p:cNvCxnSpPr>
            <p:nvPr/>
          </p:nvCxnSpPr>
          <p:spPr bwMode="auto">
            <a:xfrm rot="16200000" flipH="1">
              <a:off x="6328616" y="3810965"/>
              <a:ext cx="434438" cy="122685"/>
            </a:xfrm>
            <a:prstGeom prst="bentConnector2">
              <a:avLst/>
            </a:prstGeom>
            <a:noFill/>
            <a:ln w="9525" algn="ctr">
              <a:solidFill>
                <a:srgbClr val="002060"/>
              </a:solidFill>
              <a:round/>
              <a:headEnd/>
              <a:tailEnd type="arrow" w="sm" len="med"/>
            </a:ln>
          </p:spPr>
        </p:cxnSp>
        <p:cxnSp>
          <p:nvCxnSpPr>
            <p:cNvPr id="25809" name="Shape 302"/>
            <p:cNvCxnSpPr>
              <a:cxnSpLocks noChangeShapeType="1"/>
              <a:stCxn id="506" idx="2"/>
              <a:endCxn id="25806" idx="1"/>
            </p:cNvCxnSpPr>
            <p:nvPr/>
          </p:nvCxnSpPr>
          <p:spPr bwMode="auto">
            <a:xfrm rot="16200000" flipH="1">
              <a:off x="6195266" y="3944315"/>
              <a:ext cx="701138" cy="122685"/>
            </a:xfrm>
            <a:prstGeom prst="bentConnector2">
              <a:avLst/>
            </a:prstGeom>
            <a:noFill/>
            <a:ln w="9525" algn="ctr">
              <a:solidFill>
                <a:srgbClr val="002060"/>
              </a:solidFill>
              <a:round/>
              <a:headEnd/>
              <a:tailEnd type="arrow" w="sm" len="med"/>
            </a:ln>
          </p:spPr>
        </p:cxnSp>
        <p:sp>
          <p:nvSpPr>
            <p:cNvPr id="25810" name="Text Box 12"/>
            <p:cNvSpPr txBox="1">
              <a:spLocks noChangeArrowheads="1"/>
            </p:cNvSpPr>
            <p:nvPr/>
          </p:nvSpPr>
          <p:spPr bwMode="auto">
            <a:xfrm>
              <a:off x="6607178" y="4523867"/>
              <a:ext cx="822960" cy="228600"/>
            </a:xfrm>
            <a:prstGeom prst="rect">
              <a:avLst/>
            </a:prstGeom>
            <a:solidFill>
              <a:srgbClr val="FFFF99"/>
            </a:solidFill>
            <a:ln w="6350" algn="ctr">
              <a:solidFill>
                <a:srgbClr val="000000"/>
              </a:solidFill>
              <a:miter lim="800000"/>
              <a:headEnd/>
              <a:tailEnd/>
            </a:ln>
          </p:spPr>
          <p:txBody>
            <a:bodyPr lIns="0" tIns="0" rIns="0" bIns="0" anchor="ctr"/>
            <a:lstStyle/>
            <a:p>
              <a:pPr>
                <a:lnSpc>
                  <a:spcPct val="90000"/>
                </a:lnSpc>
              </a:pPr>
              <a:r>
                <a:rPr lang="en-US" sz="700"/>
                <a:t>3.3.2.4 Determine area P</a:t>
              </a:r>
              <a:r>
                <a:rPr lang="en-US" sz="700" baseline="-25000"/>
                <a:t>d</a:t>
              </a:r>
            </a:p>
          </p:txBody>
        </p:sp>
        <p:sp>
          <p:nvSpPr>
            <p:cNvPr id="25811" name="Text Box 12"/>
            <p:cNvSpPr txBox="1">
              <a:spLocks noChangeArrowheads="1"/>
            </p:cNvSpPr>
            <p:nvPr/>
          </p:nvSpPr>
          <p:spPr bwMode="auto">
            <a:xfrm>
              <a:off x="6607178" y="4809617"/>
              <a:ext cx="822960" cy="228600"/>
            </a:xfrm>
            <a:prstGeom prst="rect">
              <a:avLst/>
            </a:prstGeom>
            <a:solidFill>
              <a:srgbClr val="FFFF99"/>
            </a:solidFill>
            <a:ln w="6350" algn="ctr">
              <a:solidFill>
                <a:srgbClr val="000000"/>
              </a:solidFill>
              <a:miter lim="800000"/>
              <a:headEnd/>
              <a:tailEnd/>
            </a:ln>
          </p:spPr>
          <p:txBody>
            <a:bodyPr lIns="0" tIns="0" rIns="0" bIns="0" anchor="ctr"/>
            <a:lstStyle/>
            <a:p>
              <a:pPr>
                <a:lnSpc>
                  <a:spcPct val="90000"/>
                </a:lnSpc>
              </a:pPr>
              <a:r>
                <a:rPr lang="en-US" sz="700"/>
                <a:t>3.3.2.5 Determine network FAR</a:t>
              </a:r>
              <a:endParaRPr lang="en-US" sz="700" baseline="-25000"/>
            </a:p>
          </p:txBody>
        </p:sp>
        <p:cxnSp>
          <p:nvCxnSpPr>
            <p:cNvPr id="25812" name="Shape 317"/>
            <p:cNvCxnSpPr>
              <a:cxnSpLocks noChangeShapeType="1"/>
              <a:stCxn id="506" idx="2"/>
              <a:endCxn id="25811" idx="1"/>
            </p:cNvCxnSpPr>
            <p:nvPr/>
          </p:nvCxnSpPr>
          <p:spPr bwMode="auto">
            <a:xfrm rot="16200000" flipH="1">
              <a:off x="5911421" y="4228160"/>
              <a:ext cx="1268828" cy="122685"/>
            </a:xfrm>
            <a:prstGeom prst="bentConnector2">
              <a:avLst/>
            </a:prstGeom>
            <a:noFill/>
            <a:ln w="9525" algn="ctr">
              <a:solidFill>
                <a:srgbClr val="002060"/>
              </a:solidFill>
              <a:round/>
              <a:headEnd/>
              <a:tailEnd type="arrow" w="sm" len="med"/>
            </a:ln>
          </p:spPr>
        </p:cxnSp>
        <p:cxnSp>
          <p:nvCxnSpPr>
            <p:cNvPr id="25813" name="Shape 298"/>
            <p:cNvCxnSpPr>
              <a:cxnSpLocks noChangeShapeType="1"/>
              <a:stCxn id="550" idx="2"/>
              <a:endCxn id="25817" idx="1"/>
            </p:cNvCxnSpPr>
            <p:nvPr/>
          </p:nvCxnSpPr>
          <p:spPr bwMode="auto">
            <a:xfrm rot="16200000" flipH="1">
              <a:off x="6131623" y="5065713"/>
              <a:ext cx="822960" cy="111124"/>
            </a:xfrm>
            <a:prstGeom prst="bentConnector2">
              <a:avLst/>
            </a:prstGeom>
            <a:noFill/>
            <a:ln w="9525" algn="ctr">
              <a:solidFill>
                <a:srgbClr val="002060"/>
              </a:solidFill>
              <a:round/>
              <a:headEnd/>
              <a:tailEnd type="arrow" w="sm" len="med"/>
            </a:ln>
          </p:spPr>
        </p:cxnSp>
        <p:cxnSp>
          <p:nvCxnSpPr>
            <p:cNvPr id="25814" name="Shape 300"/>
            <p:cNvCxnSpPr>
              <a:cxnSpLocks noChangeShapeType="1"/>
              <a:stCxn id="550" idx="2"/>
              <a:endCxn id="25816" idx="1"/>
            </p:cNvCxnSpPr>
            <p:nvPr/>
          </p:nvCxnSpPr>
          <p:spPr bwMode="auto">
            <a:xfrm rot="16200000" flipH="1">
              <a:off x="6131623" y="5332413"/>
              <a:ext cx="822960" cy="111124"/>
            </a:xfrm>
            <a:prstGeom prst="bentConnector2">
              <a:avLst/>
            </a:prstGeom>
            <a:noFill/>
            <a:ln w="9525" algn="ctr">
              <a:solidFill>
                <a:srgbClr val="002060"/>
              </a:solidFill>
              <a:round/>
              <a:headEnd/>
              <a:tailEnd type="arrow" w="sm" len="med"/>
            </a:ln>
          </p:spPr>
        </p:cxnSp>
        <p:cxnSp>
          <p:nvCxnSpPr>
            <p:cNvPr id="25815" name="Shape 317"/>
            <p:cNvCxnSpPr>
              <a:cxnSpLocks noChangeShapeType="1"/>
              <a:stCxn id="550" idx="2"/>
              <a:endCxn id="25820" idx="1"/>
            </p:cNvCxnSpPr>
            <p:nvPr/>
          </p:nvCxnSpPr>
          <p:spPr bwMode="auto">
            <a:xfrm rot="16200000" flipH="1">
              <a:off x="6051564" y="5800994"/>
              <a:ext cx="983078" cy="111124"/>
            </a:xfrm>
            <a:prstGeom prst="bentConnector2">
              <a:avLst/>
            </a:prstGeom>
            <a:noFill/>
            <a:ln w="9525" algn="ctr">
              <a:solidFill>
                <a:srgbClr val="002060"/>
              </a:solidFill>
              <a:round/>
              <a:headEnd/>
              <a:tailEnd type="arrow" w="sm" len="med"/>
            </a:ln>
          </p:spPr>
        </p:cxnSp>
        <p:sp>
          <p:nvSpPr>
            <p:cNvPr id="25816" name="Text Box 12"/>
            <p:cNvSpPr txBox="1">
              <a:spLocks noChangeArrowheads="1"/>
            </p:cNvSpPr>
            <p:nvPr/>
          </p:nvSpPr>
          <p:spPr bwMode="auto">
            <a:xfrm>
              <a:off x="6598665" y="5685155"/>
              <a:ext cx="822960"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0000"/>
                </a:lnSpc>
              </a:pPr>
              <a:r>
                <a:rPr lang="en-US" sz="700"/>
                <a:t>3.3.3.2 Area P</a:t>
              </a:r>
              <a:r>
                <a:rPr lang="en-US" sz="700" baseline="-25000"/>
                <a:t>d</a:t>
              </a:r>
            </a:p>
          </p:txBody>
        </p:sp>
        <p:sp>
          <p:nvSpPr>
            <p:cNvPr id="25817" name="Text Box 12"/>
            <p:cNvSpPr txBox="1">
              <a:spLocks noChangeArrowheads="1"/>
            </p:cNvSpPr>
            <p:nvPr/>
          </p:nvSpPr>
          <p:spPr bwMode="auto">
            <a:xfrm>
              <a:off x="6598665" y="5418455"/>
              <a:ext cx="822960"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0000"/>
                </a:lnSpc>
              </a:pPr>
              <a:r>
                <a:rPr lang="en-US" sz="700"/>
                <a:t>3.3.3.1Point-to-point P</a:t>
              </a:r>
              <a:r>
                <a:rPr lang="en-US" sz="700" baseline="-25000"/>
                <a:t>d</a:t>
              </a:r>
            </a:p>
          </p:txBody>
        </p:sp>
        <p:sp>
          <p:nvSpPr>
            <p:cNvPr id="25818" name="Text Box 12"/>
            <p:cNvSpPr txBox="1">
              <a:spLocks noChangeArrowheads="1"/>
            </p:cNvSpPr>
            <p:nvPr/>
          </p:nvSpPr>
          <p:spPr bwMode="auto">
            <a:xfrm>
              <a:off x="6598665" y="5951855"/>
              <a:ext cx="822960"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0000"/>
                </a:lnSpc>
              </a:pPr>
              <a:r>
                <a:rPr lang="en-US" sz="700"/>
                <a:t>3.3.3.3 Coverage by sensor type</a:t>
              </a:r>
              <a:endParaRPr lang="en-US" sz="700" baseline="-25000"/>
            </a:p>
          </p:txBody>
        </p:sp>
        <p:cxnSp>
          <p:nvCxnSpPr>
            <p:cNvPr id="25819" name="Shape 302"/>
            <p:cNvCxnSpPr>
              <a:cxnSpLocks noChangeShapeType="1"/>
              <a:stCxn id="550" idx="2"/>
              <a:endCxn id="25818" idx="1"/>
            </p:cNvCxnSpPr>
            <p:nvPr/>
          </p:nvCxnSpPr>
          <p:spPr bwMode="auto">
            <a:xfrm rot="16200000" flipH="1">
              <a:off x="6131623" y="5599113"/>
              <a:ext cx="822960" cy="111124"/>
            </a:xfrm>
            <a:prstGeom prst="bentConnector2">
              <a:avLst/>
            </a:prstGeom>
            <a:noFill/>
            <a:ln w="9525" algn="ctr">
              <a:solidFill>
                <a:srgbClr val="002060"/>
              </a:solidFill>
              <a:round/>
              <a:headEnd/>
              <a:tailEnd type="arrow" w="sm" len="med"/>
            </a:ln>
          </p:spPr>
        </p:cxnSp>
        <p:sp>
          <p:nvSpPr>
            <p:cNvPr id="25820" name="Text Box 12"/>
            <p:cNvSpPr txBox="1">
              <a:spLocks noChangeArrowheads="1"/>
            </p:cNvSpPr>
            <p:nvPr/>
          </p:nvSpPr>
          <p:spPr bwMode="auto">
            <a:xfrm>
              <a:off x="6598665" y="6233795"/>
              <a:ext cx="822960"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0000"/>
                </a:lnSpc>
              </a:pPr>
              <a:r>
                <a:rPr lang="en-US" sz="700"/>
                <a:t>3.3.3.4 Gaps and blind spots</a:t>
              </a:r>
              <a:endParaRPr lang="en-US" sz="700" baseline="-25000"/>
            </a:p>
          </p:txBody>
        </p:sp>
        <p:sp>
          <p:nvSpPr>
            <p:cNvPr id="25821" name="Text Box 12"/>
            <p:cNvSpPr txBox="1">
              <a:spLocks noChangeArrowheads="1"/>
            </p:cNvSpPr>
            <p:nvPr/>
          </p:nvSpPr>
          <p:spPr bwMode="auto">
            <a:xfrm>
              <a:off x="6598665" y="6519545"/>
              <a:ext cx="822960" cy="22860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0000"/>
                </a:lnSpc>
              </a:pPr>
              <a:r>
                <a:rPr lang="en-US" sz="700"/>
                <a:t>3.3.3.5 False alarm rate</a:t>
              </a:r>
              <a:endParaRPr lang="en-US" sz="700" baseline="-25000"/>
            </a:p>
          </p:txBody>
        </p:sp>
        <p:cxnSp>
          <p:nvCxnSpPr>
            <p:cNvPr id="25822" name="Shape 317"/>
            <p:cNvCxnSpPr>
              <a:cxnSpLocks noChangeShapeType="1"/>
              <a:stCxn id="550" idx="2"/>
              <a:endCxn id="25821" idx="1"/>
            </p:cNvCxnSpPr>
            <p:nvPr/>
          </p:nvCxnSpPr>
          <p:spPr bwMode="auto">
            <a:xfrm rot="16200000" flipH="1">
              <a:off x="6131623" y="6166803"/>
              <a:ext cx="822960" cy="111124"/>
            </a:xfrm>
            <a:prstGeom prst="bentConnector2">
              <a:avLst/>
            </a:prstGeom>
            <a:noFill/>
            <a:ln w="9525" algn="ctr">
              <a:solidFill>
                <a:srgbClr val="002060"/>
              </a:solidFill>
              <a:round/>
              <a:headEnd/>
              <a:tailEnd type="arrow" w="sm" len="med"/>
            </a:ln>
          </p:spPr>
        </p:cxnSp>
        <p:sp>
          <p:nvSpPr>
            <p:cNvPr id="25823" name="Text Box 12"/>
            <p:cNvSpPr txBox="1">
              <a:spLocks noChangeArrowheads="1"/>
            </p:cNvSpPr>
            <p:nvPr/>
          </p:nvSpPr>
          <p:spPr bwMode="auto">
            <a:xfrm>
              <a:off x="8073708" y="4013327"/>
              <a:ext cx="893762"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0000"/>
                </a:lnSpc>
              </a:pPr>
              <a:r>
                <a:rPr lang="en-US" sz="700"/>
                <a:t>4.1.2.2 Worst case area P</a:t>
              </a:r>
              <a:r>
                <a:rPr lang="en-US" sz="700" baseline="-25000"/>
                <a:t>d</a:t>
              </a:r>
            </a:p>
          </p:txBody>
        </p:sp>
        <p:sp>
          <p:nvSpPr>
            <p:cNvPr id="25824" name="Text Box 12"/>
            <p:cNvSpPr txBox="1">
              <a:spLocks noChangeArrowheads="1"/>
            </p:cNvSpPr>
            <p:nvPr/>
          </p:nvSpPr>
          <p:spPr bwMode="auto">
            <a:xfrm>
              <a:off x="8073390" y="3723766"/>
              <a:ext cx="894080"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0000"/>
                </a:lnSpc>
              </a:pPr>
              <a:r>
                <a:rPr lang="en-US" sz="700"/>
                <a:t>4.1.2.1 Perimeter P</a:t>
              </a:r>
              <a:r>
                <a:rPr lang="en-US" sz="700" baseline="-25000"/>
                <a:t>d </a:t>
              </a:r>
              <a:r>
                <a:rPr lang="en-US" sz="700"/>
                <a:t>&amp; P</a:t>
              </a:r>
              <a:r>
                <a:rPr lang="en-US" sz="700" baseline="-25000"/>
                <a:t>interdict</a:t>
              </a:r>
            </a:p>
          </p:txBody>
        </p:sp>
        <p:sp>
          <p:nvSpPr>
            <p:cNvPr id="25825" name="Text Box 12"/>
            <p:cNvSpPr txBox="1">
              <a:spLocks noChangeArrowheads="1"/>
            </p:cNvSpPr>
            <p:nvPr/>
          </p:nvSpPr>
          <p:spPr bwMode="auto">
            <a:xfrm>
              <a:off x="8073708" y="4302887"/>
              <a:ext cx="893762"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4.1.2.3 Worst case P</a:t>
              </a:r>
              <a:r>
                <a:rPr lang="en-US" sz="700" baseline="-25000"/>
                <a:t>keep-out</a:t>
              </a:r>
            </a:p>
          </p:txBody>
        </p:sp>
        <p:cxnSp>
          <p:nvCxnSpPr>
            <p:cNvPr id="25826" name="Shape 298"/>
            <p:cNvCxnSpPr>
              <a:cxnSpLocks noChangeShapeType="1"/>
              <a:stCxn id="650" idx="2"/>
              <a:endCxn id="25824" idx="1"/>
            </p:cNvCxnSpPr>
            <p:nvPr/>
          </p:nvCxnSpPr>
          <p:spPr bwMode="auto">
            <a:xfrm rot="16200000" flipH="1">
              <a:off x="7916311" y="3694703"/>
              <a:ext cx="171590" cy="142568"/>
            </a:xfrm>
            <a:prstGeom prst="bentConnector2">
              <a:avLst/>
            </a:prstGeom>
            <a:noFill/>
            <a:ln w="9525" algn="ctr">
              <a:solidFill>
                <a:srgbClr val="002060"/>
              </a:solidFill>
              <a:round/>
              <a:headEnd/>
              <a:tailEnd type="arrow" w="sm" len="med"/>
            </a:ln>
          </p:spPr>
        </p:cxnSp>
        <p:cxnSp>
          <p:nvCxnSpPr>
            <p:cNvPr id="25827" name="Shape 300"/>
            <p:cNvCxnSpPr>
              <a:cxnSpLocks noChangeShapeType="1"/>
              <a:stCxn id="650" idx="2"/>
              <a:endCxn id="25823" idx="1"/>
            </p:cNvCxnSpPr>
            <p:nvPr/>
          </p:nvCxnSpPr>
          <p:spPr bwMode="auto">
            <a:xfrm rot="16200000" flipH="1">
              <a:off x="7771690" y="3839324"/>
              <a:ext cx="461151" cy="142886"/>
            </a:xfrm>
            <a:prstGeom prst="bentConnector2">
              <a:avLst/>
            </a:prstGeom>
            <a:noFill/>
            <a:ln w="9525" algn="ctr">
              <a:solidFill>
                <a:srgbClr val="002060"/>
              </a:solidFill>
              <a:round/>
              <a:headEnd/>
              <a:tailEnd type="arrow" w="sm" len="med"/>
            </a:ln>
          </p:spPr>
        </p:cxnSp>
        <p:cxnSp>
          <p:nvCxnSpPr>
            <p:cNvPr id="25828" name="Shape 302"/>
            <p:cNvCxnSpPr>
              <a:cxnSpLocks noChangeShapeType="1"/>
              <a:stCxn id="650" idx="2"/>
              <a:endCxn id="25825" idx="1"/>
            </p:cNvCxnSpPr>
            <p:nvPr/>
          </p:nvCxnSpPr>
          <p:spPr bwMode="auto">
            <a:xfrm rot="16200000" flipH="1">
              <a:off x="7626910" y="3984104"/>
              <a:ext cx="750711" cy="142886"/>
            </a:xfrm>
            <a:prstGeom prst="bentConnector2">
              <a:avLst/>
            </a:prstGeom>
            <a:noFill/>
            <a:ln w="9525" algn="ctr">
              <a:solidFill>
                <a:srgbClr val="002060"/>
              </a:solidFill>
              <a:round/>
              <a:headEnd/>
              <a:tailEnd type="arrow" w="sm" len="med"/>
            </a:ln>
          </p:spPr>
        </p:cxnSp>
        <p:sp>
          <p:nvSpPr>
            <p:cNvPr id="25829" name="Text Box 12"/>
            <p:cNvSpPr txBox="1">
              <a:spLocks noChangeArrowheads="1"/>
            </p:cNvSpPr>
            <p:nvPr/>
          </p:nvSpPr>
          <p:spPr bwMode="auto">
            <a:xfrm>
              <a:off x="8102600" y="5215001"/>
              <a:ext cx="895350" cy="320040"/>
            </a:xfrm>
            <a:prstGeom prst="rect">
              <a:avLst/>
            </a:prstGeom>
            <a:solidFill>
              <a:srgbClr val="FFFF99"/>
            </a:solidFill>
            <a:ln w="6350" algn="ctr">
              <a:solidFill>
                <a:srgbClr val="000000"/>
              </a:solidFill>
              <a:miter lim="800000"/>
              <a:headEnd/>
              <a:tailEnd/>
            </a:ln>
          </p:spPr>
          <p:txBody>
            <a:bodyPr lIns="18288" tIns="0" rIns="0" bIns="0" anchor="ctr"/>
            <a:lstStyle/>
            <a:p>
              <a:pPr>
                <a:lnSpc>
                  <a:spcPct val="90000"/>
                </a:lnSpc>
              </a:pPr>
              <a:r>
                <a:rPr lang="en-US" sz="700"/>
                <a:t>4.1.3.2 Min response time routes</a:t>
              </a:r>
              <a:endParaRPr lang="en-US" sz="700" baseline="-25000"/>
            </a:p>
          </p:txBody>
        </p:sp>
        <p:sp>
          <p:nvSpPr>
            <p:cNvPr id="25830" name="Text Box 12"/>
            <p:cNvSpPr txBox="1">
              <a:spLocks noChangeArrowheads="1"/>
            </p:cNvSpPr>
            <p:nvPr/>
          </p:nvSpPr>
          <p:spPr bwMode="auto">
            <a:xfrm>
              <a:off x="8104504" y="4936871"/>
              <a:ext cx="894716"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0000"/>
                </a:lnSpc>
              </a:pPr>
              <a:r>
                <a:rPr lang="en-US" sz="700"/>
                <a:t>4.1.3.1 Max vulnerability routes</a:t>
              </a:r>
              <a:endParaRPr lang="en-US" sz="700" baseline="-25000"/>
            </a:p>
          </p:txBody>
        </p:sp>
        <p:sp>
          <p:nvSpPr>
            <p:cNvPr id="25831" name="Text Box 12"/>
            <p:cNvSpPr txBox="1">
              <a:spLocks noChangeArrowheads="1"/>
            </p:cNvSpPr>
            <p:nvPr/>
          </p:nvSpPr>
          <p:spPr bwMode="auto">
            <a:xfrm>
              <a:off x="8099425" y="5554091"/>
              <a:ext cx="898525"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4.1.3.3 Cumulative P</a:t>
              </a:r>
              <a:r>
                <a:rPr lang="en-US" sz="700" baseline="-25000"/>
                <a:t>d</a:t>
              </a:r>
              <a:r>
                <a:rPr lang="en-US" sz="700"/>
                <a:t> coverage</a:t>
              </a:r>
              <a:endParaRPr lang="en-US" sz="700" baseline="-25000"/>
            </a:p>
          </p:txBody>
        </p:sp>
        <p:cxnSp>
          <p:nvCxnSpPr>
            <p:cNvPr id="25832" name="Shape 298"/>
            <p:cNvCxnSpPr>
              <a:cxnSpLocks noChangeShapeType="1"/>
              <a:stCxn id="660" idx="2"/>
              <a:endCxn id="25830" idx="1"/>
            </p:cNvCxnSpPr>
            <p:nvPr/>
          </p:nvCxnSpPr>
          <p:spPr bwMode="auto">
            <a:xfrm rot="16200000" flipH="1">
              <a:off x="7956007" y="4916389"/>
              <a:ext cx="171591" cy="125403"/>
            </a:xfrm>
            <a:prstGeom prst="bentConnector2">
              <a:avLst/>
            </a:prstGeom>
            <a:noFill/>
            <a:ln w="9525" algn="ctr">
              <a:solidFill>
                <a:srgbClr val="002060"/>
              </a:solidFill>
              <a:round/>
              <a:headEnd/>
              <a:tailEnd type="arrow" w="sm" len="med"/>
            </a:ln>
          </p:spPr>
        </p:cxnSp>
        <p:cxnSp>
          <p:nvCxnSpPr>
            <p:cNvPr id="25833" name="Shape 300"/>
            <p:cNvCxnSpPr>
              <a:cxnSpLocks noChangeShapeType="1"/>
              <a:stCxn id="660" idx="2"/>
              <a:endCxn id="25829" idx="1"/>
            </p:cNvCxnSpPr>
            <p:nvPr/>
          </p:nvCxnSpPr>
          <p:spPr bwMode="auto">
            <a:xfrm rot="16200000" flipH="1">
              <a:off x="7799988" y="5072408"/>
              <a:ext cx="481725" cy="123499"/>
            </a:xfrm>
            <a:prstGeom prst="bentConnector2">
              <a:avLst/>
            </a:prstGeom>
            <a:noFill/>
            <a:ln w="9525" algn="ctr">
              <a:solidFill>
                <a:srgbClr val="002060"/>
              </a:solidFill>
              <a:round/>
              <a:headEnd/>
              <a:tailEnd type="arrow" w="sm" len="med"/>
            </a:ln>
          </p:spPr>
        </p:cxnSp>
        <p:cxnSp>
          <p:nvCxnSpPr>
            <p:cNvPr id="25834" name="Shape 302"/>
            <p:cNvCxnSpPr>
              <a:cxnSpLocks noChangeShapeType="1"/>
              <a:stCxn id="660" idx="2"/>
              <a:endCxn id="25831" idx="1"/>
            </p:cNvCxnSpPr>
            <p:nvPr/>
          </p:nvCxnSpPr>
          <p:spPr bwMode="auto">
            <a:xfrm rot="16200000" flipH="1">
              <a:off x="7644858" y="5227539"/>
              <a:ext cx="788811" cy="120324"/>
            </a:xfrm>
            <a:prstGeom prst="bentConnector2">
              <a:avLst/>
            </a:prstGeom>
            <a:noFill/>
            <a:ln w="9525" algn="ctr">
              <a:solidFill>
                <a:srgbClr val="002060"/>
              </a:solidFill>
              <a:round/>
              <a:headEnd/>
              <a:tailEnd type="arrow" w="sm" len="med"/>
            </a:ln>
          </p:spPr>
        </p:cxnSp>
        <p:sp>
          <p:nvSpPr>
            <p:cNvPr id="25835" name="Text Box 12"/>
            <p:cNvSpPr txBox="1">
              <a:spLocks noChangeArrowheads="1"/>
            </p:cNvSpPr>
            <p:nvPr/>
          </p:nvSpPr>
          <p:spPr bwMode="auto">
            <a:xfrm>
              <a:off x="8024876" y="2850515"/>
              <a:ext cx="893064"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0000"/>
                </a:lnSpc>
              </a:pPr>
              <a:r>
                <a:rPr lang="en-US" sz="700"/>
                <a:t>4.1.1.2 Minimum P</a:t>
              </a:r>
              <a:r>
                <a:rPr lang="en-US" sz="700" baseline="-25000"/>
                <a:t>d</a:t>
              </a:r>
            </a:p>
          </p:txBody>
        </p:sp>
        <p:sp>
          <p:nvSpPr>
            <p:cNvPr id="25836" name="Text Box 12"/>
            <p:cNvSpPr txBox="1">
              <a:spLocks noChangeArrowheads="1"/>
            </p:cNvSpPr>
            <p:nvPr/>
          </p:nvSpPr>
          <p:spPr bwMode="auto">
            <a:xfrm>
              <a:off x="8015350" y="2557906"/>
              <a:ext cx="902590"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4.1.1.1 Min ingress / egress time</a:t>
              </a:r>
            </a:p>
          </p:txBody>
        </p:sp>
        <p:sp>
          <p:nvSpPr>
            <p:cNvPr id="25837" name="Text Box 12"/>
            <p:cNvSpPr txBox="1">
              <a:spLocks noChangeArrowheads="1"/>
            </p:cNvSpPr>
            <p:nvPr/>
          </p:nvSpPr>
          <p:spPr bwMode="auto">
            <a:xfrm>
              <a:off x="8022970" y="3136265"/>
              <a:ext cx="894970" cy="256032"/>
            </a:xfrm>
            <a:prstGeom prst="rect">
              <a:avLst/>
            </a:prstGeom>
            <a:solidFill>
              <a:srgbClr val="FFFF99"/>
            </a:solidFill>
            <a:ln w="6350" algn="ctr">
              <a:solidFill>
                <a:srgbClr val="000000"/>
              </a:solidFill>
              <a:miter lim="800000"/>
              <a:headEnd/>
              <a:tailEnd/>
            </a:ln>
          </p:spPr>
          <p:txBody>
            <a:bodyPr lIns="18288" tIns="0" rIns="0" bIns="0" anchor="ctr"/>
            <a:lstStyle/>
            <a:p>
              <a:pPr>
                <a:lnSpc>
                  <a:spcPct val="95000"/>
                </a:lnSpc>
              </a:pPr>
              <a:r>
                <a:rPr lang="en-US" sz="700"/>
                <a:t>4.1.1.3 Minimum reaction time</a:t>
              </a:r>
            </a:p>
          </p:txBody>
        </p:sp>
        <p:cxnSp>
          <p:nvCxnSpPr>
            <p:cNvPr id="25838" name="Shape 298"/>
            <p:cNvCxnSpPr>
              <a:cxnSpLocks noChangeShapeType="1"/>
              <a:stCxn id="634" idx="2"/>
              <a:endCxn id="25836" idx="1"/>
            </p:cNvCxnSpPr>
            <p:nvPr/>
          </p:nvCxnSpPr>
          <p:spPr bwMode="auto">
            <a:xfrm rot="16200000" flipH="1">
              <a:off x="7853685" y="2524257"/>
              <a:ext cx="177916" cy="145414"/>
            </a:xfrm>
            <a:prstGeom prst="bentConnector2">
              <a:avLst/>
            </a:prstGeom>
            <a:noFill/>
            <a:ln w="9525" algn="ctr">
              <a:solidFill>
                <a:srgbClr val="002060"/>
              </a:solidFill>
              <a:round/>
              <a:headEnd/>
              <a:tailEnd type="arrow" w="sm" len="med"/>
            </a:ln>
          </p:spPr>
        </p:cxnSp>
        <p:cxnSp>
          <p:nvCxnSpPr>
            <p:cNvPr id="25839" name="Shape 300"/>
            <p:cNvCxnSpPr>
              <a:cxnSpLocks noChangeShapeType="1"/>
              <a:stCxn id="634" idx="2"/>
              <a:endCxn id="25835" idx="1"/>
            </p:cNvCxnSpPr>
            <p:nvPr/>
          </p:nvCxnSpPr>
          <p:spPr bwMode="auto">
            <a:xfrm rot="16200000" flipH="1">
              <a:off x="7712144" y="2665798"/>
              <a:ext cx="470525" cy="154940"/>
            </a:xfrm>
            <a:prstGeom prst="bentConnector2">
              <a:avLst/>
            </a:prstGeom>
            <a:noFill/>
            <a:ln w="9525" algn="ctr">
              <a:solidFill>
                <a:srgbClr val="002060"/>
              </a:solidFill>
              <a:round/>
              <a:headEnd/>
              <a:tailEnd type="arrow" w="sm" len="med"/>
            </a:ln>
          </p:spPr>
        </p:cxnSp>
        <p:cxnSp>
          <p:nvCxnSpPr>
            <p:cNvPr id="25840" name="Shape 302"/>
            <p:cNvCxnSpPr>
              <a:cxnSpLocks noChangeShapeType="1"/>
              <a:stCxn id="634" idx="2"/>
              <a:endCxn id="25837" idx="1"/>
            </p:cNvCxnSpPr>
            <p:nvPr/>
          </p:nvCxnSpPr>
          <p:spPr bwMode="auto">
            <a:xfrm rot="16200000" flipH="1">
              <a:off x="7568316" y="2809626"/>
              <a:ext cx="756275" cy="153034"/>
            </a:xfrm>
            <a:prstGeom prst="bentConnector2">
              <a:avLst/>
            </a:prstGeom>
            <a:noFill/>
            <a:ln w="9525" algn="ctr">
              <a:solidFill>
                <a:srgbClr val="002060"/>
              </a:solidFill>
              <a:round/>
              <a:headEnd/>
              <a:tailEnd type="arrow" w="sm" len="med"/>
            </a:ln>
          </p:spPr>
        </p:cxnSp>
      </p:grpSp>
      <p:sp>
        <p:nvSpPr>
          <p:cNvPr id="634" name="Rectangle 633"/>
          <p:cNvSpPr/>
          <p:nvPr/>
        </p:nvSpPr>
        <p:spPr bwMode="auto">
          <a:xfrm>
            <a:off x="7847013" y="2438400"/>
            <a:ext cx="46037" cy="69850"/>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
        <p:nvSpPr>
          <p:cNvPr id="25637" name="Rectangle 168"/>
          <p:cNvSpPr>
            <a:spLocks noChangeArrowheads="1"/>
          </p:cNvSpPr>
          <p:nvPr/>
        </p:nvSpPr>
        <p:spPr bwMode="auto">
          <a:xfrm>
            <a:off x="1566863" y="5387975"/>
            <a:ext cx="584200" cy="277813"/>
          </a:xfrm>
          <a:prstGeom prst="rect">
            <a:avLst/>
          </a:prstGeom>
          <a:noFill/>
          <a:ln w="9525">
            <a:noFill/>
            <a:miter lim="800000"/>
            <a:headEnd/>
            <a:tailEnd/>
          </a:ln>
        </p:spPr>
        <p:txBody>
          <a:bodyPr wrap="none">
            <a:spAutoFit/>
          </a:bodyPr>
          <a:lstStyle/>
          <a:p>
            <a:r>
              <a:rPr lang="en-US" sz="1200"/>
              <a:t>Level</a:t>
            </a:r>
          </a:p>
        </p:txBody>
      </p:sp>
      <p:sp>
        <p:nvSpPr>
          <p:cNvPr id="467" name="Text Box 14"/>
          <p:cNvSpPr txBox="1">
            <a:spLocks noChangeArrowheads="1"/>
          </p:cNvSpPr>
          <p:nvPr/>
        </p:nvSpPr>
        <p:spPr bwMode="auto">
          <a:xfrm>
            <a:off x="1731963" y="5843588"/>
            <a:ext cx="273050" cy="136525"/>
          </a:xfrm>
          <a:prstGeom prst="rect">
            <a:avLst/>
          </a:prstGeom>
          <a:solidFill>
            <a:schemeClr val="accent2">
              <a:lumMod val="40000"/>
              <a:lumOff val="60000"/>
            </a:schemeClr>
          </a:solidFill>
          <a:ln w="6350">
            <a:solidFill>
              <a:srgbClr val="000000"/>
            </a:solidFill>
            <a:miter lim="800000"/>
            <a:headEnd/>
            <a:tailEnd/>
          </a:ln>
          <a:effectLst/>
        </p:spPr>
        <p:txBody>
          <a:bodyPr lIns="0" tIns="0" rIns="0" bIns="0" anchor="ctr" anchorCtr="1"/>
          <a:lstStyle/>
          <a:p>
            <a:pPr algn="ctr">
              <a:lnSpc>
                <a:spcPct val="95000"/>
              </a:lnSpc>
              <a:defRPr/>
            </a:pPr>
            <a:r>
              <a:rPr lang="en-US" sz="800" dirty="0"/>
              <a:t>1</a:t>
            </a:r>
          </a:p>
        </p:txBody>
      </p:sp>
      <p:sp>
        <p:nvSpPr>
          <p:cNvPr id="25639" name="Text Box 7"/>
          <p:cNvSpPr txBox="1">
            <a:spLocks noChangeArrowheads="1"/>
          </p:cNvSpPr>
          <p:nvPr/>
        </p:nvSpPr>
        <p:spPr bwMode="auto">
          <a:xfrm>
            <a:off x="1731963" y="5665788"/>
            <a:ext cx="273050" cy="136525"/>
          </a:xfrm>
          <a:prstGeom prst="rect">
            <a:avLst/>
          </a:prstGeom>
          <a:solidFill>
            <a:srgbClr val="FFC000"/>
          </a:solidFill>
          <a:ln w="6350" algn="ctr">
            <a:solidFill>
              <a:srgbClr val="000000"/>
            </a:solidFill>
            <a:miter lim="800000"/>
            <a:headEnd/>
            <a:tailEnd/>
          </a:ln>
        </p:spPr>
        <p:txBody>
          <a:bodyPr lIns="0" tIns="0" rIns="0" bIns="0" anchor="ctr" anchorCtr="1"/>
          <a:lstStyle/>
          <a:p>
            <a:pPr algn="ctr">
              <a:lnSpc>
                <a:spcPct val="95000"/>
              </a:lnSpc>
            </a:pPr>
            <a:r>
              <a:rPr lang="en-US" sz="800"/>
              <a:t>0</a:t>
            </a:r>
          </a:p>
        </p:txBody>
      </p:sp>
      <p:sp>
        <p:nvSpPr>
          <p:cNvPr id="470" name="Text Box 13"/>
          <p:cNvSpPr txBox="1">
            <a:spLocks noChangeArrowheads="1"/>
          </p:cNvSpPr>
          <p:nvPr/>
        </p:nvSpPr>
        <p:spPr bwMode="auto">
          <a:xfrm>
            <a:off x="1731963" y="6019800"/>
            <a:ext cx="273050" cy="138113"/>
          </a:xfrm>
          <a:prstGeom prst="rect">
            <a:avLst/>
          </a:prstGeom>
          <a:solidFill>
            <a:schemeClr val="accent5">
              <a:lumMod val="75000"/>
            </a:schemeClr>
          </a:solidFill>
          <a:ln w="6350" algn="ctr">
            <a:solidFill>
              <a:srgbClr val="000000"/>
            </a:solidFill>
            <a:miter lim="800000"/>
            <a:headEnd/>
            <a:tailEnd/>
          </a:ln>
          <a:effectLst/>
        </p:spPr>
        <p:txBody>
          <a:bodyPr lIns="0" tIns="0" rIns="0" bIns="0" anchor="ctr" anchorCtr="1"/>
          <a:lstStyle/>
          <a:p>
            <a:pPr algn="ctr">
              <a:lnSpc>
                <a:spcPct val="95000"/>
              </a:lnSpc>
              <a:defRPr/>
            </a:pPr>
            <a:r>
              <a:rPr lang="en-US" sz="800" dirty="0"/>
              <a:t>2</a:t>
            </a:r>
          </a:p>
        </p:txBody>
      </p:sp>
      <p:sp>
        <p:nvSpPr>
          <p:cNvPr id="25641" name="Text Box 12"/>
          <p:cNvSpPr txBox="1">
            <a:spLocks noChangeArrowheads="1"/>
          </p:cNvSpPr>
          <p:nvPr/>
        </p:nvSpPr>
        <p:spPr bwMode="auto">
          <a:xfrm>
            <a:off x="1731963" y="6202363"/>
            <a:ext cx="273050" cy="136525"/>
          </a:xfrm>
          <a:prstGeom prst="rect">
            <a:avLst/>
          </a:prstGeom>
          <a:solidFill>
            <a:srgbClr val="CCFF99"/>
          </a:solidFill>
          <a:ln w="6350" algn="ctr">
            <a:solidFill>
              <a:srgbClr val="000000"/>
            </a:solidFill>
            <a:miter lim="800000"/>
            <a:headEnd/>
            <a:tailEnd/>
          </a:ln>
        </p:spPr>
        <p:txBody>
          <a:bodyPr lIns="0" tIns="0" rIns="0" bIns="0" anchor="ctr" anchorCtr="1"/>
          <a:lstStyle/>
          <a:p>
            <a:pPr algn="ctr">
              <a:lnSpc>
                <a:spcPct val="95000"/>
              </a:lnSpc>
            </a:pPr>
            <a:r>
              <a:rPr lang="en-US" sz="800"/>
              <a:t>3</a:t>
            </a:r>
          </a:p>
        </p:txBody>
      </p:sp>
      <p:sp>
        <p:nvSpPr>
          <p:cNvPr id="25642" name="Text Box 12"/>
          <p:cNvSpPr txBox="1">
            <a:spLocks noChangeArrowheads="1"/>
          </p:cNvSpPr>
          <p:nvPr/>
        </p:nvSpPr>
        <p:spPr bwMode="auto">
          <a:xfrm>
            <a:off x="1731963" y="6389688"/>
            <a:ext cx="273050" cy="136525"/>
          </a:xfrm>
          <a:prstGeom prst="rect">
            <a:avLst/>
          </a:prstGeom>
          <a:solidFill>
            <a:srgbClr val="FFFF99"/>
          </a:solidFill>
          <a:ln w="6350" algn="ctr">
            <a:solidFill>
              <a:srgbClr val="000000"/>
            </a:solidFill>
            <a:miter lim="800000"/>
            <a:headEnd/>
            <a:tailEnd/>
          </a:ln>
        </p:spPr>
        <p:txBody>
          <a:bodyPr lIns="0" tIns="0" rIns="0" bIns="0" anchor="ctr" anchorCtr="1"/>
          <a:lstStyle/>
          <a:p>
            <a:pPr algn="ctr">
              <a:lnSpc>
                <a:spcPct val="95000"/>
              </a:lnSpc>
            </a:pPr>
            <a:r>
              <a:rPr lang="en-US" sz="800"/>
              <a:t>4</a:t>
            </a:r>
          </a:p>
        </p:txBody>
      </p:sp>
      <p:sp>
        <p:nvSpPr>
          <p:cNvPr id="25643" name="Text Box 12"/>
          <p:cNvSpPr txBox="1">
            <a:spLocks noChangeArrowheads="1"/>
          </p:cNvSpPr>
          <p:nvPr/>
        </p:nvSpPr>
        <p:spPr bwMode="auto">
          <a:xfrm>
            <a:off x="1736725" y="6570663"/>
            <a:ext cx="273050" cy="136525"/>
          </a:xfrm>
          <a:prstGeom prst="rect">
            <a:avLst/>
          </a:prstGeom>
          <a:solidFill>
            <a:srgbClr val="FFCC99"/>
          </a:solidFill>
          <a:ln w="6350" algn="ctr">
            <a:solidFill>
              <a:srgbClr val="000000"/>
            </a:solidFill>
            <a:miter lim="800000"/>
            <a:headEnd/>
            <a:tailEnd/>
          </a:ln>
        </p:spPr>
        <p:txBody>
          <a:bodyPr lIns="0" tIns="0" rIns="0" bIns="0" anchor="ctr" anchorCtr="1"/>
          <a:lstStyle/>
          <a:p>
            <a:pPr algn="ctr">
              <a:lnSpc>
                <a:spcPct val="95000"/>
              </a:lnSpc>
            </a:pPr>
            <a:r>
              <a:rPr lang="en-US" sz="800"/>
              <a:t>5</a:t>
            </a:r>
          </a:p>
        </p:txBody>
      </p:sp>
      <p:sp>
        <p:nvSpPr>
          <p:cNvPr id="214" name="Rectangle 213"/>
          <p:cNvSpPr/>
          <p:nvPr/>
        </p:nvSpPr>
        <p:spPr bwMode="auto">
          <a:xfrm>
            <a:off x="2609850" y="2495550"/>
            <a:ext cx="44450" cy="44450"/>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grpSp>
        <p:nvGrpSpPr>
          <p:cNvPr id="5" name="Group 335"/>
          <p:cNvGrpSpPr>
            <a:grpSpLocks/>
          </p:cNvGrpSpPr>
          <p:nvPr/>
        </p:nvGrpSpPr>
        <p:grpSpPr bwMode="auto">
          <a:xfrm>
            <a:off x="58738" y="1731963"/>
            <a:ext cx="8905875" cy="5051425"/>
            <a:chOff x="58738" y="1731793"/>
            <a:chExt cx="8906191" cy="5052077"/>
          </a:xfrm>
        </p:grpSpPr>
        <p:cxnSp>
          <p:nvCxnSpPr>
            <p:cNvPr id="25730" name="Shape 191"/>
            <p:cNvCxnSpPr>
              <a:cxnSpLocks noChangeShapeType="1"/>
              <a:stCxn id="16398" idx="2"/>
              <a:endCxn id="177" idx="0"/>
            </p:cNvCxnSpPr>
            <p:nvPr/>
          </p:nvCxnSpPr>
          <p:spPr bwMode="auto">
            <a:xfrm rot="5400000">
              <a:off x="4717161" y="1386839"/>
              <a:ext cx="213741" cy="926212"/>
            </a:xfrm>
            <a:prstGeom prst="bentConnector3">
              <a:avLst>
                <a:gd name="adj1" fmla="val 35736"/>
              </a:avLst>
            </a:prstGeom>
            <a:noFill/>
            <a:ln w="9525" algn="ctr">
              <a:solidFill>
                <a:srgbClr val="002060"/>
              </a:solidFill>
              <a:round/>
              <a:headEnd/>
              <a:tailEnd type="arrow" w="sm" len="med"/>
            </a:ln>
          </p:spPr>
        </p:cxnSp>
        <p:cxnSp>
          <p:nvCxnSpPr>
            <p:cNvPr id="25731" name="Elbow Connector 456"/>
            <p:cNvCxnSpPr>
              <a:cxnSpLocks noChangeShapeType="1"/>
              <a:stCxn id="16398" idx="2"/>
              <a:endCxn id="179" idx="0"/>
            </p:cNvCxnSpPr>
            <p:nvPr/>
          </p:nvCxnSpPr>
          <p:spPr bwMode="auto">
            <a:xfrm rot="16200000" flipH="1">
              <a:off x="5241171" y="1789041"/>
              <a:ext cx="220726" cy="128794"/>
            </a:xfrm>
            <a:prstGeom prst="bentConnector3">
              <a:avLst>
                <a:gd name="adj1" fmla="val 34463"/>
              </a:avLst>
            </a:prstGeom>
            <a:noFill/>
            <a:ln w="9525" algn="ctr">
              <a:solidFill>
                <a:srgbClr val="002060"/>
              </a:solidFill>
              <a:round/>
              <a:headEnd/>
              <a:tailEnd type="arrow" w="sm" len="med"/>
            </a:ln>
          </p:spPr>
        </p:cxnSp>
        <p:grpSp>
          <p:nvGrpSpPr>
            <p:cNvPr id="25732" name="Group 334"/>
            <p:cNvGrpSpPr>
              <a:grpSpLocks/>
            </p:cNvGrpSpPr>
            <p:nvPr/>
          </p:nvGrpSpPr>
          <p:grpSpPr bwMode="auto">
            <a:xfrm>
              <a:off x="58738" y="1731793"/>
              <a:ext cx="8906191" cy="5052077"/>
              <a:chOff x="58738" y="1731793"/>
              <a:chExt cx="8906191" cy="5052077"/>
            </a:xfrm>
          </p:grpSpPr>
          <p:cxnSp>
            <p:nvCxnSpPr>
              <p:cNvPr id="25733" name="Elbow Connector 25"/>
              <p:cNvCxnSpPr>
                <a:cxnSpLocks noChangeShapeType="1"/>
                <a:stCxn id="16395" idx="2"/>
                <a:endCxn id="14" idx="0"/>
              </p:cNvCxnSpPr>
              <p:nvPr/>
            </p:nvCxnSpPr>
            <p:spPr bwMode="auto">
              <a:xfrm rot="5400000">
                <a:off x="689714" y="1537709"/>
                <a:ext cx="225171" cy="618759"/>
              </a:xfrm>
              <a:prstGeom prst="bentConnector3">
                <a:avLst>
                  <a:gd name="adj1" fmla="val 50000"/>
                </a:avLst>
              </a:prstGeom>
              <a:noFill/>
              <a:ln w="9525" algn="ctr">
                <a:solidFill>
                  <a:srgbClr val="002060"/>
                </a:solidFill>
                <a:round/>
                <a:headEnd/>
                <a:tailEnd type="arrow" w="med" len="med"/>
              </a:ln>
            </p:spPr>
          </p:cxnSp>
          <p:cxnSp>
            <p:nvCxnSpPr>
              <p:cNvPr id="25734" name="Elbow Connector 49"/>
              <p:cNvCxnSpPr>
                <a:cxnSpLocks noChangeShapeType="1"/>
                <a:stCxn id="16395" idx="2"/>
                <a:endCxn id="18" idx="0"/>
              </p:cNvCxnSpPr>
              <p:nvPr/>
            </p:nvCxnSpPr>
            <p:spPr bwMode="auto">
              <a:xfrm rot="16200000" flipH="1">
                <a:off x="1285370" y="1560811"/>
                <a:ext cx="225171" cy="572554"/>
              </a:xfrm>
              <a:prstGeom prst="bentConnector3">
                <a:avLst>
                  <a:gd name="adj1" fmla="val 50000"/>
                </a:avLst>
              </a:prstGeom>
              <a:noFill/>
              <a:ln w="9525" algn="ctr">
                <a:solidFill>
                  <a:srgbClr val="002060"/>
                </a:solidFill>
                <a:round/>
                <a:headEnd/>
                <a:tailEnd type="arrow" w="med" len="med"/>
              </a:ln>
            </p:spPr>
          </p:cxnSp>
          <p:cxnSp>
            <p:nvCxnSpPr>
              <p:cNvPr id="25735" name="Shape 193"/>
              <p:cNvCxnSpPr>
                <a:cxnSpLocks noChangeShapeType="1"/>
                <a:stCxn id="16398" idx="2"/>
                <a:endCxn id="576" idx="1"/>
              </p:cNvCxnSpPr>
              <p:nvPr/>
            </p:nvCxnSpPr>
            <p:spPr bwMode="auto">
              <a:xfrm rot="5400000">
                <a:off x="2585434" y="2984976"/>
                <a:ext cx="3943604" cy="1459803"/>
              </a:xfrm>
              <a:prstGeom prst="bentConnector4">
                <a:avLst>
                  <a:gd name="adj1" fmla="val 1907"/>
                  <a:gd name="adj2" fmla="val 109134"/>
                </a:avLst>
              </a:prstGeom>
              <a:noFill/>
              <a:ln w="9525" algn="ctr">
                <a:solidFill>
                  <a:srgbClr val="002060"/>
                </a:solidFill>
                <a:round/>
                <a:headEnd/>
                <a:tailEnd type="arrow" w="sm" len="med"/>
              </a:ln>
            </p:spPr>
          </p:cxnSp>
          <p:cxnSp>
            <p:nvCxnSpPr>
              <p:cNvPr id="25736" name="Elbow Connector 356"/>
              <p:cNvCxnSpPr>
                <a:cxnSpLocks noChangeShapeType="1"/>
                <a:stCxn id="168" idx="2"/>
                <a:endCxn id="222" idx="1"/>
              </p:cNvCxnSpPr>
              <p:nvPr/>
            </p:nvCxnSpPr>
            <p:spPr bwMode="auto">
              <a:xfrm rot="16200000" flipH="1">
                <a:off x="7361399" y="1861409"/>
                <a:ext cx="351215" cy="112648"/>
              </a:xfrm>
              <a:prstGeom prst="bentConnector2">
                <a:avLst/>
              </a:prstGeom>
              <a:noFill/>
              <a:ln w="9525" algn="ctr">
                <a:solidFill>
                  <a:srgbClr val="002060"/>
                </a:solidFill>
                <a:round/>
                <a:headEnd/>
                <a:tailEnd type="arrow" w="sm" len="med"/>
              </a:ln>
            </p:spPr>
          </p:cxnSp>
          <p:sp>
            <p:nvSpPr>
              <p:cNvPr id="364" name="Text Box 13">
                <a:hlinkClick r:id="rId3" action="ppaction://hlinksldjump"/>
              </p:cNvPr>
              <p:cNvSpPr txBox="1">
                <a:spLocks noChangeArrowheads="1"/>
              </p:cNvSpPr>
              <p:nvPr/>
            </p:nvSpPr>
            <p:spPr bwMode="auto">
              <a:xfrm>
                <a:off x="2551201" y="1957247"/>
                <a:ext cx="966821" cy="255620"/>
              </a:xfrm>
              <a:prstGeom prst="rect">
                <a:avLst/>
              </a:prstGeom>
              <a:solidFill>
                <a:schemeClr val="accent5">
                  <a:lumMod val="75000"/>
                </a:schemeClr>
              </a:solidFill>
              <a:ln w="6350" algn="ctr">
                <a:solidFill>
                  <a:srgbClr val="000000"/>
                </a:solidFill>
                <a:miter lim="800000"/>
                <a:headEnd/>
                <a:tailEnd/>
              </a:ln>
              <a:effectLst/>
            </p:spPr>
            <p:txBody>
              <a:bodyPr lIns="0" tIns="0" rIns="0" bIns="0" anchor="ctr" anchorCtr="1"/>
              <a:lstStyle/>
              <a:p>
                <a:pPr>
                  <a:lnSpc>
                    <a:spcPct val="95000"/>
                  </a:lnSpc>
                  <a:defRPr/>
                </a:pPr>
                <a:r>
                  <a:rPr lang="en-US" sz="700" dirty="0"/>
                  <a:t>2.1 Classify threats by type &amp; attributes</a:t>
                </a:r>
              </a:p>
            </p:txBody>
          </p:sp>
          <p:cxnSp>
            <p:nvCxnSpPr>
              <p:cNvPr id="25738" name="Shape 370"/>
              <p:cNvCxnSpPr>
                <a:cxnSpLocks noChangeShapeType="1"/>
                <a:stCxn id="343" idx="2"/>
                <a:endCxn id="364" idx="1"/>
              </p:cNvCxnSpPr>
              <p:nvPr/>
            </p:nvCxnSpPr>
            <p:spPr bwMode="auto">
              <a:xfrm rot="16200000" flipH="1">
                <a:off x="2308232" y="1843155"/>
                <a:ext cx="353571" cy="130848"/>
              </a:xfrm>
              <a:prstGeom prst="bentConnector2">
                <a:avLst/>
              </a:prstGeom>
              <a:noFill/>
              <a:ln w="9525" algn="ctr">
                <a:solidFill>
                  <a:srgbClr val="002060"/>
                </a:solidFill>
                <a:round/>
                <a:headEnd/>
                <a:tailEnd type="arrow" w="med" len="med"/>
              </a:ln>
            </p:spPr>
          </p:cxnSp>
          <p:cxnSp>
            <p:nvCxnSpPr>
              <p:cNvPr id="25739" name="Shape 374"/>
              <p:cNvCxnSpPr>
                <a:cxnSpLocks noChangeShapeType="1"/>
                <a:endCxn id="366" idx="1"/>
              </p:cNvCxnSpPr>
              <p:nvPr/>
            </p:nvCxnSpPr>
            <p:spPr bwMode="auto">
              <a:xfrm rot="16200000" flipH="1">
                <a:off x="1369303" y="2782084"/>
                <a:ext cx="2271416" cy="170836"/>
              </a:xfrm>
              <a:prstGeom prst="bentConnector2">
                <a:avLst/>
              </a:prstGeom>
              <a:noFill/>
              <a:ln w="9525" algn="ctr">
                <a:solidFill>
                  <a:srgbClr val="002060"/>
                </a:solidFill>
                <a:round/>
                <a:headEnd/>
                <a:tailEnd type="arrow" w="sm" len="med"/>
              </a:ln>
            </p:spPr>
          </p:cxnSp>
          <p:cxnSp>
            <p:nvCxnSpPr>
              <p:cNvPr id="25740" name="Shape 376"/>
              <p:cNvCxnSpPr>
                <a:cxnSpLocks noChangeShapeType="1"/>
              </p:cNvCxnSpPr>
              <p:nvPr/>
            </p:nvCxnSpPr>
            <p:spPr bwMode="auto">
              <a:xfrm rot="16200000" flipH="1">
                <a:off x="1215724" y="2935662"/>
                <a:ext cx="2578479" cy="170741"/>
              </a:xfrm>
              <a:prstGeom prst="bentConnector2">
                <a:avLst/>
              </a:prstGeom>
              <a:noFill/>
              <a:ln w="9525" algn="ctr">
                <a:solidFill>
                  <a:srgbClr val="002060"/>
                </a:solidFill>
                <a:round/>
                <a:headEnd/>
                <a:tailEnd type="arrow" w="sm" len="med"/>
              </a:ln>
            </p:spPr>
          </p:cxnSp>
          <p:cxnSp>
            <p:nvCxnSpPr>
              <p:cNvPr id="25741" name="Elbow Connector 435"/>
              <p:cNvCxnSpPr>
                <a:cxnSpLocks noChangeShapeType="1"/>
                <a:stCxn id="168" idx="2"/>
                <a:endCxn id="434" idx="1"/>
              </p:cNvCxnSpPr>
              <p:nvPr/>
            </p:nvCxnSpPr>
            <p:spPr bwMode="auto">
              <a:xfrm rot="16200000" flipH="1">
                <a:off x="5406742" y="3816066"/>
                <a:ext cx="4293548" cy="145668"/>
              </a:xfrm>
              <a:prstGeom prst="bentConnector2">
                <a:avLst/>
              </a:prstGeom>
              <a:noFill/>
              <a:ln w="9525" algn="ctr">
                <a:solidFill>
                  <a:srgbClr val="002060"/>
                </a:solidFill>
                <a:round/>
                <a:headEnd/>
                <a:tailEnd type="arrow" w="med" len="med"/>
              </a:ln>
            </p:spPr>
          </p:cxnSp>
          <p:sp>
            <p:nvSpPr>
              <p:cNvPr id="434" name="Text Box 12"/>
              <p:cNvSpPr txBox="1">
                <a:spLocks noChangeArrowheads="1"/>
              </p:cNvSpPr>
              <p:nvPr/>
            </p:nvSpPr>
            <p:spPr bwMode="auto">
              <a:xfrm>
                <a:off x="7626619" y="5907457"/>
                <a:ext cx="898557" cy="255620"/>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4.2 Estimate ESS total cost</a:t>
                </a:r>
              </a:p>
            </p:txBody>
          </p:sp>
          <p:sp>
            <p:nvSpPr>
              <p:cNvPr id="14" name="Text Box 12"/>
              <p:cNvSpPr txBox="1">
                <a:spLocks noChangeArrowheads="1"/>
              </p:cNvSpPr>
              <p:nvPr/>
            </p:nvSpPr>
            <p:spPr bwMode="auto">
              <a:xfrm>
                <a:off x="58738" y="1960423"/>
                <a:ext cx="868393" cy="271497"/>
              </a:xfrm>
              <a:prstGeom prst="rect">
                <a:avLst/>
              </a:prstGeom>
              <a:solidFill>
                <a:schemeClr val="accent5">
                  <a:lumMod val="75000"/>
                </a:schemeClr>
              </a:solidFill>
              <a:ln w="6350" algn="ctr">
                <a:solidFill>
                  <a:srgbClr val="000000"/>
                </a:solidFill>
                <a:miter lim="800000"/>
                <a:headEnd/>
                <a:tailEnd/>
              </a:ln>
              <a:effectLst/>
            </p:spPr>
            <p:txBody>
              <a:bodyPr lIns="0" tIns="0" rIns="0" bIns="0" anchor="ctr" anchorCtr="1"/>
              <a:lstStyle/>
              <a:p>
                <a:pPr>
                  <a:lnSpc>
                    <a:spcPct val="95000"/>
                  </a:lnSpc>
                  <a:defRPr/>
                </a:pPr>
                <a:r>
                  <a:rPr lang="en-US" sz="700" dirty="0"/>
                  <a:t>1.1 Get and use site attribute data</a:t>
                </a:r>
              </a:p>
            </p:txBody>
          </p:sp>
          <p:sp>
            <p:nvSpPr>
              <p:cNvPr id="18" name="Text Box 12"/>
              <p:cNvSpPr txBox="1">
                <a:spLocks noChangeArrowheads="1"/>
              </p:cNvSpPr>
              <p:nvPr/>
            </p:nvSpPr>
            <p:spPr bwMode="auto">
              <a:xfrm>
                <a:off x="1249405" y="1960423"/>
                <a:ext cx="868393" cy="254033"/>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1.2 Construct site model</a:t>
                </a:r>
              </a:p>
            </p:txBody>
          </p:sp>
          <p:sp>
            <p:nvSpPr>
              <p:cNvPr id="367" name="Text Box 13"/>
              <p:cNvSpPr txBox="1">
                <a:spLocks noChangeArrowheads="1"/>
              </p:cNvSpPr>
              <p:nvPr/>
            </p:nvSpPr>
            <p:spPr bwMode="auto">
              <a:xfrm>
                <a:off x="2590890" y="4181621"/>
                <a:ext cx="911257" cy="257208"/>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2.4 Manage threat mobility data</a:t>
                </a:r>
              </a:p>
            </p:txBody>
          </p:sp>
          <p:sp>
            <p:nvSpPr>
              <p:cNvPr id="322" name="Text Box 13"/>
              <p:cNvSpPr txBox="1">
                <a:spLocks noChangeArrowheads="1"/>
              </p:cNvSpPr>
              <p:nvPr/>
            </p:nvSpPr>
            <p:spPr bwMode="auto">
              <a:xfrm>
                <a:off x="2544851" y="5366049"/>
                <a:ext cx="895382" cy="257208"/>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2.5 Represent threat objectives</a:t>
                </a:r>
              </a:p>
            </p:txBody>
          </p:sp>
          <p:cxnSp>
            <p:nvCxnSpPr>
              <p:cNvPr id="25747" name="Shape 370"/>
              <p:cNvCxnSpPr>
                <a:cxnSpLocks noChangeShapeType="1"/>
                <a:stCxn id="343" idx="2"/>
                <a:endCxn id="365" idx="1"/>
              </p:cNvCxnSpPr>
              <p:nvPr/>
            </p:nvCxnSpPr>
            <p:spPr bwMode="auto">
              <a:xfrm rot="16200000" flipH="1">
                <a:off x="2157572" y="1993815"/>
                <a:ext cx="677388" cy="153346"/>
              </a:xfrm>
              <a:prstGeom prst="bentConnector2">
                <a:avLst/>
              </a:prstGeom>
              <a:noFill/>
              <a:ln w="9525" algn="ctr">
                <a:solidFill>
                  <a:srgbClr val="002060"/>
                </a:solidFill>
                <a:round/>
                <a:headEnd/>
                <a:tailEnd type="arrow" w="med" len="med"/>
              </a:ln>
            </p:spPr>
          </p:cxnSp>
          <p:cxnSp>
            <p:nvCxnSpPr>
              <p:cNvPr id="25748" name="Shape 376"/>
              <p:cNvCxnSpPr>
                <a:cxnSpLocks noChangeShapeType="1"/>
                <a:stCxn id="343" idx="2"/>
                <a:endCxn id="322" idx="1"/>
              </p:cNvCxnSpPr>
              <p:nvPr/>
            </p:nvCxnSpPr>
            <p:spPr bwMode="auto">
              <a:xfrm rot="16200000" flipH="1">
                <a:off x="600414" y="3550972"/>
                <a:ext cx="3762938" cy="124581"/>
              </a:xfrm>
              <a:prstGeom prst="bentConnector2">
                <a:avLst/>
              </a:prstGeom>
              <a:noFill/>
              <a:ln w="9525" algn="ctr">
                <a:solidFill>
                  <a:srgbClr val="002060"/>
                </a:solidFill>
                <a:round/>
                <a:headEnd/>
                <a:tailEnd type="arrow" w="sm" len="med"/>
              </a:ln>
            </p:spPr>
          </p:cxnSp>
          <p:sp>
            <p:nvSpPr>
              <p:cNvPr id="391" name="Text Box 13">
                <a:hlinkClick r:id="" action="ppaction://noaction"/>
              </p:cNvPr>
              <p:cNvSpPr txBox="1">
                <a:spLocks noChangeArrowheads="1"/>
              </p:cNvSpPr>
              <p:nvPr/>
            </p:nvSpPr>
            <p:spPr bwMode="auto">
              <a:xfrm>
                <a:off x="2659155" y="6528249"/>
                <a:ext cx="858867" cy="255621"/>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2.6 Support route planning models</a:t>
                </a:r>
              </a:p>
            </p:txBody>
          </p:sp>
          <p:cxnSp>
            <p:nvCxnSpPr>
              <p:cNvPr id="25750" name="Shape 376"/>
              <p:cNvCxnSpPr>
                <a:cxnSpLocks noChangeShapeType="1"/>
                <a:stCxn id="343" idx="2"/>
                <a:endCxn id="391" idx="1"/>
              </p:cNvCxnSpPr>
              <p:nvPr/>
            </p:nvCxnSpPr>
            <p:spPr bwMode="auto">
              <a:xfrm rot="16200000" flipH="1">
                <a:off x="77174" y="4074213"/>
                <a:ext cx="4924060" cy="239222"/>
              </a:xfrm>
              <a:prstGeom prst="bentConnector2">
                <a:avLst/>
              </a:prstGeom>
              <a:noFill/>
              <a:ln w="9525" algn="ctr">
                <a:solidFill>
                  <a:srgbClr val="002060"/>
                </a:solidFill>
                <a:round/>
                <a:headEnd/>
                <a:tailEnd type="arrow" w="sm" len="med"/>
              </a:ln>
            </p:spPr>
          </p:cxnSp>
          <p:sp>
            <p:nvSpPr>
              <p:cNvPr id="177" name="Text Box 12"/>
              <p:cNvSpPr txBox="1">
                <a:spLocks noChangeArrowheads="1"/>
              </p:cNvSpPr>
              <p:nvPr/>
            </p:nvSpPr>
            <p:spPr bwMode="auto">
              <a:xfrm>
                <a:off x="3835534" y="1957247"/>
                <a:ext cx="1050962" cy="255620"/>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3.1 Represent single sensor performance</a:t>
                </a:r>
              </a:p>
            </p:txBody>
          </p:sp>
          <p:sp>
            <p:nvSpPr>
              <p:cNvPr id="179" name="Text Box 12"/>
              <p:cNvSpPr txBox="1">
                <a:spLocks noChangeArrowheads="1"/>
              </p:cNvSpPr>
              <p:nvPr/>
            </p:nvSpPr>
            <p:spPr bwMode="auto">
              <a:xfrm>
                <a:off x="4948411" y="1963598"/>
                <a:ext cx="935070" cy="255620"/>
              </a:xfrm>
              <a:prstGeom prst="rect">
                <a:avLst/>
              </a:prstGeom>
              <a:solidFill>
                <a:schemeClr val="accent5">
                  <a:lumMod val="75000"/>
                </a:schemeClr>
              </a:solidFill>
              <a:ln w="6350" algn="ctr">
                <a:solidFill>
                  <a:srgbClr val="000000"/>
                </a:solidFill>
                <a:miter lim="800000"/>
                <a:headEnd/>
                <a:tailEnd/>
              </a:ln>
              <a:effectLst/>
            </p:spPr>
            <p:txBody>
              <a:bodyPr lIns="0" tIns="0" rIns="0" bIns="0" anchor="ctr" anchorCtr="1"/>
              <a:lstStyle/>
              <a:p>
                <a:pPr>
                  <a:lnSpc>
                    <a:spcPct val="95000"/>
                  </a:lnSpc>
                  <a:defRPr/>
                </a:pPr>
                <a:r>
                  <a:rPr lang="en-US" sz="700" dirty="0"/>
                  <a:t>3.2 Model emplaced single sensors</a:t>
                </a:r>
              </a:p>
            </p:txBody>
          </p:sp>
          <p:sp>
            <p:nvSpPr>
              <p:cNvPr id="456" name="Text Box 12"/>
              <p:cNvSpPr txBox="1">
                <a:spLocks noChangeArrowheads="1"/>
              </p:cNvSpPr>
              <p:nvPr/>
            </p:nvSpPr>
            <p:spPr bwMode="auto">
              <a:xfrm>
                <a:off x="6248620" y="1965185"/>
                <a:ext cx="868394" cy="255621"/>
              </a:xfrm>
              <a:prstGeom prst="rect">
                <a:avLst/>
              </a:prstGeom>
              <a:solidFill>
                <a:schemeClr val="accent5">
                  <a:lumMod val="75000"/>
                </a:schemeClr>
              </a:solidFill>
              <a:ln w="6350" algn="ctr">
                <a:solidFill>
                  <a:srgbClr val="000000"/>
                </a:solidFill>
                <a:miter lim="800000"/>
                <a:headEnd/>
                <a:tailEnd/>
              </a:ln>
              <a:effectLst/>
            </p:spPr>
            <p:txBody>
              <a:bodyPr lIns="0" tIns="0" rIns="0" bIns="0" anchor="ctr" anchorCtr="1"/>
              <a:lstStyle/>
              <a:p>
                <a:pPr>
                  <a:lnSpc>
                    <a:spcPct val="95000"/>
                  </a:lnSpc>
                  <a:defRPr/>
                </a:pPr>
                <a:r>
                  <a:rPr lang="en-US" sz="700" dirty="0"/>
                  <a:t>3.3 Model  multi-sensor networks</a:t>
                </a:r>
              </a:p>
            </p:txBody>
          </p:sp>
          <p:cxnSp>
            <p:nvCxnSpPr>
              <p:cNvPr id="25754" name="Elbow Connector 315"/>
              <p:cNvCxnSpPr>
                <a:cxnSpLocks noChangeShapeType="1"/>
                <a:stCxn id="16398" idx="2"/>
                <a:endCxn id="593" idx="1"/>
              </p:cNvCxnSpPr>
              <p:nvPr/>
            </p:nvCxnSpPr>
            <p:spPr bwMode="auto">
              <a:xfrm rot="5400000">
                <a:off x="3015202" y="2557494"/>
                <a:ext cx="3086354" cy="1457517"/>
              </a:xfrm>
              <a:prstGeom prst="bentConnector4">
                <a:avLst>
                  <a:gd name="adj1" fmla="val 2375"/>
                  <a:gd name="adj2" fmla="val 109148"/>
                </a:avLst>
              </a:prstGeom>
              <a:noFill/>
              <a:ln w="9525" algn="ctr">
                <a:solidFill>
                  <a:srgbClr val="002060"/>
                </a:solidFill>
                <a:round/>
                <a:headEnd/>
                <a:tailEnd type="arrow" w="sm" len="med"/>
              </a:ln>
            </p:spPr>
          </p:cxnSp>
          <p:sp>
            <p:nvSpPr>
              <p:cNvPr id="576" name="Text Box 12"/>
              <p:cNvSpPr txBox="1">
                <a:spLocks noChangeArrowheads="1"/>
              </p:cNvSpPr>
              <p:nvPr/>
            </p:nvSpPr>
            <p:spPr bwMode="auto">
              <a:xfrm>
                <a:off x="3827597" y="5558162"/>
                <a:ext cx="1050962" cy="257208"/>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3.5 Optimize ESS designs</a:t>
                </a:r>
              </a:p>
            </p:txBody>
          </p:sp>
          <p:cxnSp>
            <p:nvCxnSpPr>
              <p:cNvPr id="25756" name="Elbow Connector 456"/>
              <p:cNvCxnSpPr>
                <a:cxnSpLocks noChangeShapeType="1"/>
                <a:stCxn id="16398" idx="2"/>
                <a:endCxn id="456" idx="0"/>
              </p:cNvCxnSpPr>
              <p:nvPr/>
            </p:nvCxnSpPr>
            <p:spPr bwMode="auto">
              <a:xfrm rot="16200000" flipH="1">
                <a:off x="5874051" y="1156160"/>
                <a:ext cx="222250" cy="1396079"/>
              </a:xfrm>
              <a:prstGeom prst="bentConnector3">
                <a:avLst>
                  <a:gd name="adj1" fmla="val 34569"/>
                </a:avLst>
              </a:prstGeom>
              <a:noFill/>
              <a:ln w="9525" algn="ctr">
                <a:solidFill>
                  <a:srgbClr val="002060"/>
                </a:solidFill>
                <a:round/>
                <a:headEnd/>
                <a:tailEnd type="arrow" w="sm" len="med"/>
              </a:ln>
            </p:spPr>
          </p:cxnSp>
          <p:sp>
            <p:nvSpPr>
              <p:cNvPr id="222" name="Text Box 12"/>
              <p:cNvSpPr txBox="1">
                <a:spLocks noChangeArrowheads="1"/>
              </p:cNvSpPr>
              <p:nvPr/>
            </p:nvSpPr>
            <p:spPr bwMode="auto">
              <a:xfrm>
                <a:off x="7593280" y="1965185"/>
                <a:ext cx="1371649" cy="255621"/>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4.1 Analyze </a:t>
                </a:r>
              </a:p>
              <a:p>
                <a:pPr>
                  <a:lnSpc>
                    <a:spcPct val="95000"/>
                  </a:lnSpc>
                  <a:defRPr/>
                </a:pPr>
                <a:r>
                  <a:rPr lang="en-US" sz="700" dirty="0"/>
                  <a:t>operational performance</a:t>
                </a:r>
              </a:p>
            </p:txBody>
          </p:sp>
          <p:sp>
            <p:nvSpPr>
              <p:cNvPr id="366" name="Text Box 13">
                <a:hlinkClick r:id="rId4" action="ppaction://hlinksldjump"/>
              </p:cNvPr>
              <p:cNvSpPr txBox="1">
                <a:spLocks noChangeArrowheads="1"/>
              </p:cNvSpPr>
              <p:nvPr/>
            </p:nvSpPr>
            <p:spPr bwMode="auto">
              <a:xfrm>
                <a:off x="2590890" y="3875195"/>
                <a:ext cx="914432" cy="255620"/>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2.3 Support sensor  models</a:t>
                </a:r>
              </a:p>
            </p:txBody>
          </p:sp>
          <p:sp>
            <p:nvSpPr>
              <p:cNvPr id="365" name="Text Box 13">
                <a:hlinkClick r:id="rId5" action="ppaction://hlinksldjump"/>
              </p:cNvPr>
              <p:cNvSpPr txBox="1">
                <a:spLocks noChangeArrowheads="1"/>
              </p:cNvSpPr>
              <p:nvPr/>
            </p:nvSpPr>
            <p:spPr bwMode="auto">
              <a:xfrm>
                <a:off x="2573427" y="2276375"/>
                <a:ext cx="914432" cy="265147"/>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2.2 Manage  signature data</a:t>
                </a:r>
              </a:p>
            </p:txBody>
          </p:sp>
          <p:sp>
            <p:nvSpPr>
              <p:cNvPr id="593" name="Text Box 12"/>
              <p:cNvSpPr txBox="1">
                <a:spLocks noChangeArrowheads="1"/>
              </p:cNvSpPr>
              <p:nvPr/>
            </p:nvSpPr>
            <p:spPr bwMode="auto">
              <a:xfrm>
                <a:off x="3829184" y="4700801"/>
                <a:ext cx="1052550" cy="257208"/>
              </a:xfrm>
              <a:prstGeom prst="rect">
                <a:avLst/>
              </a:prstGeom>
              <a:solidFill>
                <a:schemeClr val="accent5">
                  <a:lumMod val="75000"/>
                </a:schemeClr>
              </a:solidFill>
              <a:ln w="6350" algn="ctr">
                <a:solidFill>
                  <a:srgbClr val="000000"/>
                </a:solidFill>
                <a:miter lim="800000"/>
                <a:headEnd/>
                <a:tailEnd/>
              </a:ln>
              <a:effectLst/>
            </p:spPr>
            <p:txBody>
              <a:bodyPr lIns="18288" tIns="0" rIns="0" bIns="0" anchor="ctr"/>
              <a:lstStyle/>
              <a:p>
                <a:pPr>
                  <a:lnSpc>
                    <a:spcPct val="95000"/>
                  </a:lnSpc>
                  <a:defRPr/>
                </a:pPr>
                <a:r>
                  <a:rPr lang="en-US" sz="700" dirty="0"/>
                  <a:t>3.4 Estimate Sensor Network Cost</a:t>
                </a:r>
              </a:p>
            </p:txBody>
          </p:sp>
        </p:grpSp>
      </p:grpSp>
      <p:grpSp>
        <p:nvGrpSpPr>
          <p:cNvPr id="7" name="Group 340"/>
          <p:cNvGrpSpPr>
            <a:grpSpLocks/>
          </p:cNvGrpSpPr>
          <p:nvPr/>
        </p:nvGrpSpPr>
        <p:grpSpPr bwMode="auto">
          <a:xfrm>
            <a:off x="141288" y="2209800"/>
            <a:ext cx="8709025" cy="4498975"/>
            <a:chOff x="141922" y="2209717"/>
            <a:chExt cx="8708391" cy="4498360"/>
          </a:xfrm>
        </p:grpSpPr>
        <p:cxnSp>
          <p:nvCxnSpPr>
            <p:cNvPr id="25649" name="Shape 362"/>
            <p:cNvCxnSpPr>
              <a:cxnSpLocks noChangeShapeType="1"/>
              <a:endCxn id="25697" idx="1"/>
            </p:cNvCxnSpPr>
            <p:nvPr/>
          </p:nvCxnSpPr>
          <p:spPr bwMode="auto">
            <a:xfrm rot="16200000" flipH="1">
              <a:off x="4984015" y="2237894"/>
              <a:ext cx="186010" cy="129658"/>
            </a:xfrm>
            <a:prstGeom prst="bentConnector2">
              <a:avLst/>
            </a:prstGeom>
            <a:noFill/>
            <a:ln w="9525" algn="ctr">
              <a:solidFill>
                <a:srgbClr val="002060"/>
              </a:solidFill>
              <a:round/>
              <a:headEnd/>
              <a:tailEnd type="arrow" w="sm" len="med"/>
            </a:ln>
          </p:spPr>
        </p:cxnSp>
        <p:cxnSp>
          <p:nvCxnSpPr>
            <p:cNvPr id="25650" name="Shape 369"/>
            <p:cNvCxnSpPr>
              <a:cxnSpLocks noChangeShapeType="1"/>
              <a:endCxn id="25698" idx="1"/>
            </p:cNvCxnSpPr>
            <p:nvPr/>
          </p:nvCxnSpPr>
          <p:spPr bwMode="auto">
            <a:xfrm rot="16200000" flipH="1">
              <a:off x="4435311" y="2786597"/>
              <a:ext cx="1284180" cy="130419"/>
            </a:xfrm>
            <a:prstGeom prst="bentConnector2">
              <a:avLst/>
            </a:prstGeom>
            <a:noFill/>
            <a:ln w="9525" algn="ctr">
              <a:solidFill>
                <a:srgbClr val="002060"/>
              </a:solidFill>
              <a:round/>
              <a:headEnd/>
              <a:tailEnd type="arrow" w="sm" len="med"/>
            </a:ln>
          </p:spPr>
        </p:cxnSp>
        <p:grpSp>
          <p:nvGrpSpPr>
            <p:cNvPr id="25651" name="Group 336"/>
            <p:cNvGrpSpPr>
              <a:grpSpLocks/>
            </p:cNvGrpSpPr>
            <p:nvPr/>
          </p:nvGrpSpPr>
          <p:grpSpPr bwMode="auto">
            <a:xfrm>
              <a:off x="141922" y="2209718"/>
              <a:ext cx="8708391" cy="4498359"/>
              <a:chOff x="141922" y="2209718"/>
              <a:chExt cx="8708391" cy="4498359"/>
            </a:xfrm>
          </p:grpSpPr>
          <p:cxnSp>
            <p:nvCxnSpPr>
              <p:cNvPr id="25652" name="Elbow Connector 51"/>
              <p:cNvCxnSpPr>
                <a:cxnSpLocks noChangeShapeType="1"/>
                <a:stCxn id="204" idx="2"/>
                <a:endCxn id="25661" idx="1"/>
              </p:cNvCxnSpPr>
              <p:nvPr/>
            </p:nvCxnSpPr>
            <p:spPr bwMode="auto">
              <a:xfrm rot="16200000" flipH="1">
                <a:off x="-4" y="2373062"/>
                <a:ext cx="419100" cy="135247"/>
              </a:xfrm>
              <a:prstGeom prst="bentConnector2">
                <a:avLst/>
              </a:prstGeom>
              <a:noFill/>
              <a:ln w="9525" algn="ctr">
                <a:solidFill>
                  <a:srgbClr val="002060"/>
                </a:solidFill>
                <a:round/>
                <a:headEnd/>
                <a:tailEnd type="arrow" w="sm" len="med"/>
              </a:ln>
            </p:spPr>
          </p:cxnSp>
          <p:cxnSp>
            <p:nvCxnSpPr>
              <p:cNvPr id="25653" name="Elbow Connector 69"/>
              <p:cNvCxnSpPr>
                <a:cxnSpLocks noChangeShapeType="1"/>
                <a:stCxn id="204" idx="2"/>
                <a:endCxn id="25662" idx="1"/>
              </p:cNvCxnSpPr>
              <p:nvPr/>
            </p:nvCxnSpPr>
            <p:spPr bwMode="auto">
              <a:xfrm rot="16200000" flipH="1">
                <a:off x="-999656" y="3372715"/>
                <a:ext cx="2400300" cy="117142"/>
              </a:xfrm>
              <a:prstGeom prst="bentConnector2">
                <a:avLst/>
              </a:prstGeom>
              <a:noFill/>
              <a:ln w="9525" algn="ctr">
                <a:solidFill>
                  <a:srgbClr val="002060"/>
                </a:solidFill>
                <a:round/>
                <a:headEnd/>
                <a:tailEnd type="arrow" w="sm" len="med"/>
              </a:ln>
            </p:spPr>
          </p:cxnSp>
          <p:sp>
            <p:nvSpPr>
              <p:cNvPr id="25654" name="Text Box 12">
                <a:hlinkClick r:id="rId6" action="ppaction://hlinksldjump"/>
              </p:cNvPr>
              <p:cNvSpPr txBox="1">
                <a:spLocks noChangeArrowheads="1"/>
              </p:cNvSpPr>
              <p:nvPr/>
            </p:nvSpPr>
            <p:spPr bwMode="auto">
              <a:xfrm>
                <a:off x="1478948" y="3199507"/>
                <a:ext cx="855150" cy="2540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1.2.2 Construct elevation model</a:t>
                </a:r>
              </a:p>
            </p:txBody>
          </p:sp>
          <p:cxnSp>
            <p:nvCxnSpPr>
              <p:cNvPr id="25655" name="Shape 139"/>
              <p:cNvCxnSpPr>
                <a:cxnSpLocks noChangeShapeType="1"/>
                <a:endCxn id="25654" idx="1"/>
              </p:cNvCxnSpPr>
              <p:nvPr/>
            </p:nvCxnSpPr>
            <p:spPr bwMode="auto">
              <a:xfrm rot="16200000" flipH="1">
                <a:off x="840730" y="2688288"/>
                <a:ext cx="1114419" cy="162017"/>
              </a:xfrm>
              <a:prstGeom prst="bentConnector2">
                <a:avLst/>
              </a:prstGeom>
              <a:noFill/>
              <a:ln w="9525" algn="ctr">
                <a:solidFill>
                  <a:srgbClr val="002060"/>
                </a:solidFill>
                <a:round/>
                <a:headEnd/>
                <a:tailEnd type="arrow" w="sm" len="med"/>
              </a:ln>
            </p:spPr>
          </p:cxnSp>
          <p:cxnSp>
            <p:nvCxnSpPr>
              <p:cNvPr id="25656" name="Shape 156"/>
              <p:cNvCxnSpPr>
                <a:cxnSpLocks noChangeShapeType="1"/>
                <a:endCxn id="25663" idx="1"/>
              </p:cNvCxnSpPr>
              <p:nvPr/>
            </p:nvCxnSpPr>
            <p:spPr bwMode="auto">
              <a:xfrm rot="16200000" flipH="1">
                <a:off x="1245507" y="2283512"/>
                <a:ext cx="293288" cy="150440"/>
              </a:xfrm>
              <a:prstGeom prst="bentConnector2">
                <a:avLst/>
              </a:prstGeom>
              <a:noFill/>
              <a:ln w="9525" algn="ctr">
                <a:solidFill>
                  <a:srgbClr val="002060"/>
                </a:solidFill>
                <a:round/>
                <a:headEnd/>
                <a:tailEnd type="arrow" w="sm" len="med"/>
              </a:ln>
            </p:spPr>
          </p:cxnSp>
          <p:cxnSp>
            <p:nvCxnSpPr>
              <p:cNvPr id="25657" name="Shape 200"/>
              <p:cNvCxnSpPr>
                <a:cxnSpLocks noChangeShapeType="1"/>
                <a:endCxn id="25664" idx="1"/>
              </p:cNvCxnSpPr>
              <p:nvPr/>
            </p:nvCxnSpPr>
            <p:spPr bwMode="auto">
              <a:xfrm rot="16200000" flipH="1">
                <a:off x="632767" y="2896251"/>
                <a:ext cx="1516062" cy="147733"/>
              </a:xfrm>
              <a:prstGeom prst="bentConnector2">
                <a:avLst/>
              </a:prstGeom>
              <a:noFill/>
              <a:ln w="9525" algn="ctr">
                <a:solidFill>
                  <a:srgbClr val="002060"/>
                </a:solidFill>
                <a:round/>
                <a:headEnd/>
                <a:tailEnd type="arrow" w="sm" len="med"/>
              </a:ln>
            </p:spPr>
          </p:cxnSp>
          <p:cxnSp>
            <p:nvCxnSpPr>
              <p:cNvPr id="25658" name="Shape 215"/>
              <p:cNvCxnSpPr>
                <a:cxnSpLocks noChangeShapeType="1"/>
                <a:endCxn id="25659" idx="1"/>
              </p:cNvCxnSpPr>
              <p:nvPr/>
            </p:nvCxnSpPr>
            <p:spPr bwMode="auto">
              <a:xfrm rot="16200000" flipH="1">
                <a:off x="4026847" y="3195061"/>
                <a:ext cx="2099392" cy="128706"/>
              </a:xfrm>
              <a:prstGeom prst="bentConnector2">
                <a:avLst/>
              </a:prstGeom>
              <a:noFill/>
              <a:ln w="9525" algn="ctr">
                <a:solidFill>
                  <a:srgbClr val="002060"/>
                </a:solidFill>
                <a:round/>
                <a:headEnd/>
                <a:tailEnd type="arrow" w="sm" len="med"/>
              </a:ln>
            </p:spPr>
          </p:cxnSp>
          <p:sp>
            <p:nvSpPr>
              <p:cNvPr id="25659" name="Text Box 12"/>
              <p:cNvSpPr txBox="1">
                <a:spLocks noChangeArrowheads="1"/>
              </p:cNvSpPr>
              <p:nvPr/>
            </p:nvSpPr>
            <p:spPr bwMode="auto">
              <a:xfrm>
                <a:off x="5140896" y="4194810"/>
                <a:ext cx="894143" cy="228600"/>
              </a:xfrm>
              <a:prstGeom prst="rect">
                <a:avLst/>
              </a:prstGeom>
              <a:solidFill>
                <a:srgbClr val="CCFF99"/>
              </a:solidFill>
              <a:ln w="6350" algn="ctr">
                <a:solidFill>
                  <a:srgbClr val="000000"/>
                </a:solidFill>
                <a:miter lim="800000"/>
                <a:headEnd/>
                <a:tailEnd/>
              </a:ln>
            </p:spPr>
            <p:txBody>
              <a:bodyPr lIns="0" tIns="0" rIns="0" bIns="0" anchor="ctr"/>
              <a:lstStyle/>
              <a:p>
                <a:pPr>
                  <a:lnSpc>
                    <a:spcPct val="90000"/>
                  </a:lnSpc>
                </a:pPr>
                <a:r>
                  <a:rPr lang="en-US" sz="700"/>
                  <a:t>3.2.3 Model sensor coverage and P</a:t>
                </a:r>
                <a:r>
                  <a:rPr lang="en-US" sz="700" baseline="-25000"/>
                  <a:t>d</a:t>
                </a:r>
              </a:p>
            </p:txBody>
          </p:sp>
          <p:cxnSp>
            <p:nvCxnSpPr>
              <p:cNvPr id="25660" name="Elbow Connector 315"/>
              <p:cNvCxnSpPr>
                <a:cxnSpLocks noChangeShapeType="1"/>
                <a:stCxn id="469" idx="2"/>
                <a:endCxn id="25699" idx="1"/>
              </p:cNvCxnSpPr>
              <p:nvPr/>
            </p:nvCxnSpPr>
            <p:spPr bwMode="auto">
              <a:xfrm rot="16200000" flipH="1">
                <a:off x="6295036" y="2244371"/>
                <a:ext cx="178390" cy="116704"/>
              </a:xfrm>
              <a:prstGeom prst="bentConnector2">
                <a:avLst/>
              </a:prstGeom>
              <a:noFill/>
              <a:ln w="9525" algn="ctr">
                <a:solidFill>
                  <a:srgbClr val="002060"/>
                </a:solidFill>
                <a:round/>
                <a:headEnd/>
                <a:tailEnd type="arrow" w="sm" len="med"/>
              </a:ln>
            </p:spPr>
          </p:cxnSp>
          <p:sp>
            <p:nvSpPr>
              <p:cNvPr id="25661" name="Text Box 12"/>
              <p:cNvSpPr txBox="1">
                <a:spLocks noChangeArrowheads="1"/>
              </p:cNvSpPr>
              <p:nvPr/>
            </p:nvSpPr>
            <p:spPr bwMode="auto">
              <a:xfrm>
                <a:off x="277170" y="2459736"/>
                <a:ext cx="891371" cy="3810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1.1.1 Get/display/ use terrain and feature data</a:t>
                </a:r>
              </a:p>
            </p:txBody>
          </p:sp>
          <p:sp>
            <p:nvSpPr>
              <p:cNvPr id="25662" name="Text Box 12"/>
              <p:cNvSpPr txBox="1">
                <a:spLocks noChangeArrowheads="1"/>
              </p:cNvSpPr>
              <p:nvPr/>
            </p:nvSpPr>
            <p:spPr bwMode="auto">
              <a:xfrm>
                <a:off x="259065" y="4440936"/>
                <a:ext cx="969962" cy="3810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1.1.2  Get/display/use environment data</a:t>
                </a:r>
              </a:p>
            </p:txBody>
          </p:sp>
          <p:sp>
            <p:nvSpPr>
              <p:cNvPr id="25663" name="Text Box 12"/>
              <p:cNvSpPr txBox="1">
                <a:spLocks noChangeArrowheads="1"/>
              </p:cNvSpPr>
              <p:nvPr/>
            </p:nvSpPr>
            <p:spPr bwMode="auto">
              <a:xfrm>
                <a:off x="1467371" y="2367660"/>
                <a:ext cx="868362" cy="275431"/>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1.2.1 Construct terrain type map</a:t>
                </a:r>
              </a:p>
            </p:txBody>
          </p:sp>
          <p:sp>
            <p:nvSpPr>
              <p:cNvPr id="25664" name="Text Box 12"/>
              <p:cNvSpPr txBox="1">
                <a:spLocks noChangeArrowheads="1"/>
              </p:cNvSpPr>
              <p:nvPr/>
            </p:nvSpPr>
            <p:spPr bwMode="auto">
              <a:xfrm>
                <a:off x="1464665" y="3601149"/>
                <a:ext cx="868362" cy="2540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1.2.3 Construct mobility model</a:t>
                </a:r>
              </a:p>
            </p:txBody>
          </p:sp>
          <p:sp>
            <p:nvSpPr>
              <p:cNvPr id="25665" name="Text Box 12">
                <a:hlinkClick r:id="" action="ppaction://noaction"/>
              </p:cNvPr>
              <p:cNvSpPr txBox="1">
                <a:spLocks noChangeArrowheads="1"/>
              </p:cNvSpPr>
              <p:nvPr/>
            </p:nvSpPr>
            <p:spPr bwMode="auto">
              <a:xfrm>
                <a:off x="1492250" y="4845737"/>
                <a:ext cx="868363" cy="2540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1.2.4 Manage site models &amp; data</a:t>
                </a:r>
              </a:p>
            </p:txBody>
          </p:sp>
          <p:cxnSp>
            <p:nvCxnSpPr>
              <p:cNvPr id="25666" name="Shape 200"/>
              <p:cNvCxnSpPr>
                <a:cxnSpLocks noChangeShapeType="1"/>
                <a:stCxn id="209" idx="2"/>
                <a:endCxn id="25665" idx="1"/>
              </p:cNvCxnSpPr>
              <p:nvPr/>
            </p:nvCxnSpPr>
            <p:spPr bwMode="auto">
              <a:xfrm rot="16200000" flipH="1">
                <a:off x="24266" y="3504752"/>
                <a:ext cx="2760649" cy="175319"/>
              </a:xfrm>
              <a:prstGeom prst="bentConnector2">
                <a:avLst/>
              </a:prstGeom>
              <a:noFill/>
              <a:ln w="9525" algn="ctr">
                <a:solidFill>
                  <a:srgbClr val="002060"/>
                </a:solidFill>
                <a:round/>
                <a:headEnd/>
                <a:tailEnd type="arrow" w="sm" len="med"/>
              </a:ln>
            </p:spPr>
          </p:cxnSp>
          <p:sp>
            <p:nvSpPr>
              <p:cNvPr id="25667" name="Text Box 12"/>
              <p:cNvSpPr txBox="1">
                <a:spLocks noChangeArrowheads="1"/>
              </p:cNvSpPr>
              <p:nvPr/>
            </p:nvSpPr>
            <p:spPr bwMode="auto">
              <a:xfrm>
                <a:off x="2811028" y="5054291"/>
                <a:ext cx="685800" cy="256032"/>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2.4.3 Barriers &amp; obstacles</a:t>
                </a:r>
              </a:p>
            </p:txBody>
          </p:sp>
          <p:sp>
            <p:nvSpPr>
              <p:cNvPr id="25668" name="Text Box 12"/>
              <p:cNvSpPr txBox="1">
                <a:spLocks noChangeArrowheads="1"/>
              </p:cNvSpPr>
              <p:nvPr/>
            </p:nvSpPr>
            <p:spPr bwMode="auto">
              <a:xfrm>
                <a:off x="2811028" y="4485546"/>
                <a:ext cx="685800" cy="256032"/>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2.4.1 Speed over terrain</a:t>
                </a:r>
              </a:p>
            </p:txBody>
          </p:sp>
          <p:sp>
            <p:nvSpPr>
              <p:cNvPr id="25669" name="Text Box 12"/>
              <p:cNvSpPr txBox="1">
                <a:spLocks noChangeArrowheads="1"/>
              </p:cNvSpPr>
              <p:nvPr/>
            </p:nvSpPr>
            <p:spPr bwMode="auto">
              <a:xfrm>
                <a:off x="2811028" y="4772850"/>
                <a:ext cx="685800" cy="256032"/>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2.4.2 Prohib-ited terrain</a:t>
                </a:r>
              </a:p>
            </p:txBody>
          </p:sp>
          <p:cxnSp>
            <p:nvCxnSpPr>
              <p:cNvPr id="25670" name="Shape 374"/>
              <p:cNvCxnSpPr>
                <a:cxnSpLocks noChangeShapeType="1"/>
                <a:stCxn id="270" idx="2"/>
                <a:endCxn id="25667" idx="1"/>
              </p:cNvCxnSpPr>
              <p:nvPr/>
            </p:nvCxnSpPr>
            <p:spPr bwMode="auto">
              <a:xfrm rot="16200000" flipH="1">
                <a:off x="2374453" y="4745731"/>
                <a:ext cx="743777" cy="129373"/>
              </a:xfrm>
              <a:prstGeom prst="bentConnector2">
                <a:avLst/>
              </a:prstGeom>
              <a:noFill/>
              <a:ln w="9525" algn="ctr">
                <a:solidFill>
                  <a:srgbClr val="002060"/>
                </a:solidFill>
                <a:round/>
                <a:headEnd/>
                <a:tailEnd type="arrow" w="med" len="med"/>
              </a:ln>
            </p:spPr>
          </p:cxnSp>
          <p:cxnSp>
            <p:nvCxnSpPr>
              <p:cNvPr id="25671" name="Shape 374"/>
              <p:cNvCxnSpPr>
                <a:cxnSpLocks noChangeShapeType="1"/>
                <a:stCxn id="270" idx="2"/>
                <a:endCxn id="25668" idx="1"/>
              </p:cNvCxnSpPr>
              <p:nvPr/>
            </p:nvCxnSpPr>
            <p:spPr bwMode="auto">
              <a:xfrm rot="16200000" flipH="1">
                <a:off x="2658825" y="4461359"/>
                <a:ext cx="175032" cy="129373"/>
              </a:xfrm>
              <a:prstGeom prst="bentConnector2">
                <a:avLst/>
              </a:prstGeom>
              <a:noFill/>
              <a:ln w="9525" algn="ctr">
                <a:solidFill>
                  <a:srgbClr val="002060"/>
                </a:solidFill>
                <a:round/>
                <a:headEnd/>
                <a:tailEnd type="arrow" w="med" len="med"/>
              </a:ln>
            </p:spPr>
          </p:cxnSp>
          <p:cxnSp>
            <p:nvCxnSpPr>
              <p:cNvPr id="25672" name="Shape 374"/>
              <p:cNvCxnSpPr>
                <a:cxnSpLocks noChangeShapeType="1"/>
                <a:stCxn id="270" idx="2"/>
                <a:endCxn id="25669" idx="1"/>
              </p:cNvCxnSpPr>
              <p:nvPr/>
            </p:nvCxnSpPr>
            <p:spPr bwMode="auto">
              <a:xfrm rot="16200000" flipH="1">
                <a:off x="2515173" y="4605011"/>
                <a:ext cx="462336" cy="129373"/>
              </a:xfrm>
              <a:prstGeom prst="bentConnector2">
                <a:avLst/>
              </a:prstGeom>
              <a:noFill/>
              <a:ln w="9525" algn="ctr">
                <a:solidFill>
                  <a:srgbClr val="002060"/>
                </a:solidFill>
                <a:round/>
                <a:headEnd/>
                <a:tailEnd type="arrow" w="med" len="med"/>
              </a:ln>
            </p:spPr>
          </p:cxnSp>
          <p:sp>
            <p:nvSpPr>
              <p:cNvPr id="25673" name="Text Box 12"/>
              <p:cNvSpPr txBox="1">
                <a:spLocks noChangeArrowheads="1"/>
              </p:cNvSpPr>
              <p:nvPr/>
            </p:nvSpPr>
            <p:spPr bwMode="auto">
              <a:xfrm>
                <a:off x="2757248" y="6229697"/>
                <a:ext cx="858442" cy="256032"/>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2.5.3 Survivability objectives</a:t>
                </a:r>
              </a:p>
            </p:txBody>
          </p:sp>
          <p:sp>
            <p:nvSpPr>
              <p:cNvPr id="25674" name="Text Box 12"/>
              <p:cNvSpPr txBox="1">
                <a:spLocks noChangeArrowheads="1"/>
              </p:cNvSpPr>
              <p:nvPr/>
            </p:nvSpPr>
            <p:spPr bwMode="auto">
              <a:xfrm>
                <a:off x="2757248" y="5670006"/>
                <a:ext cx="850822" cy="250967"/>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2.5.1 Intrusion objectives</a:t>
                </a:r>
              </a:p>
            </p:txBody>
          </p:sp>
          <p:sp>
            <p:nvSpPr>
              <p:cNvPr id="25675" name="Text Box 12"/>
              <p:cNvSpPr txBox="1">
                <a:spLocks noChangeArrowheads="1"/>
              </p:cNvSpPr>
              <p:nvPr/>
            </p:nvSpPr>
            <p:spPr bwMode="auto">
              <a:xfrm>
                <a:off x="2757248" y="5948257"/>
                <a:ext cx="854632" cy="240577"/>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2.5.2 Covertness posture</a:t>
                </a:r>
              </a:p>
            </p:txBody>
          </p:sp>
          <p:cxnSp>
            <p:nvCxnSpPr>
              <p:cNvPr id="25676" name="Shape 374"/>
              <p:cNvCxnSpPr>
                <a:cxnSpLocks noChangeShapeType="1"/>
                <a:stCxn id="323" idx="2"/>
                <a:endCxn id="25673" idx="1"/>
              </p:cNvCxnSpPr>
              <p:nvPr/>
            </p:nvCxnSpPr>
            <p:spPr bwMode="auto">
              <a:xfrm rot="16200000" flipH="1">
                <a:off x="2329009" y="5929474"/>
                <a:ext cx="734724" cy="121753"/>
              </a:xfrm>
              <a:prstGeom prst="bentConnector2">
                <a:avLst/>
              </a:prstGeom>
              <a:noFill/>
              <a:ln w="9525" algn="ctr">
                <a:solidFill>
                  <a:srgbClr val="002060"/>
                </a:solidFill>
                <a:round/>
                <a:headEnd/>
                <a:tailEnd type="arrow" w="sm" len="med"/>
              </a:ln>
            </p:spPr>
          </p:cxnSp>
          <p:cxnSp>
            <p:nvCxnSpPr>
              <p:cNvPr id="25677" name="Shape 374"/>
              <p:cNvCxnSpPr>
                <a:cxnSpLocks noChangeShapeType="1"/>
                <a:stCxn id="323" idx="2"/>
                <a:endCxn id="25674" idx="1"/>
              </p:cNvCxnSpPr>
              <p:nvPr/>
            </p:nvCxnSpPr>
            <p:spPr bwMode="auto">
              <a:xfrm rot="16200000" flipH="1">
                <a:off x="2610121" y="5648362"/>
                <a:ext cx="172501" cy="121753"/>
              </a:xfrm>
              <a:prstGeom prst="bentConnector2">
                <a:avLst/>
              </a:prstGeom>
              <a:noFill/>
              <a:ln w="9525" algn="ctr">
                <a:solidFill>
                  <a:srgbClr val="002060"/>
                </a:solidFill>
                <a:round/>
                <a:headEnd/>
                <a:tailEnd type="arrow" w="sm" len="med"/>
              </a:ln>
            </p:spPr>
          </p:cxnSp>
          <p:cxnSp>
            <p:nvCxnSpPr>
              <p:cNvPr id="25678" name="Shape 374"/>
              <p:cNvCxnSpPr>
                <a:cxnSpLocks noChangeShapeType="1"/>
                <a:stCxn id="323" idx="2"/>
                <a:endCxn id="25675" idx="1"/>
              </p:cNvCxnSpPr>
              <p:nvPr/>
            </p:nvCxnSpPr>
            <p:spPr bwMode="auto">
              <a:xfrm rot="16200000" flipH="1">
                <a:off x="2473593" y="5784890"/>
                <a:ext cx="445557" cy="121753"/>
              </a:xfrm>
              <a:prstGeom prst="bentConnector2">
                <a:avLst/>
              </a:prstGeom>
              <a:noFill/>
              <a:ln w="9525" algn="ctr">
                <a:solidFill>
                  <a:srgbClr val="002060"/>
                </a:solidFill>
                <a:round/>
                <a:headEnd/>
                <a:tailEnd type="arrow" w="sm" len="med"/>
              </a:ln>
            </p:spPr>
          </p:cxnSp>
          <p:sp>
            <p:nvSpPr>
              <p:cNvPr id="25679" name="Text Box 12"/>
              <p:cNvSpPr txBox="1">
                <a:spLocks noChangeArrowheads="1"/>
              </p:cNvSpPr>
              <p:nvPr/>
            </p:nvSpPr>
            <p:spPr bwMode="auto">
              <a:xfrm>
                <a:off x="4072953" y="2278507"/>
                <a:ext cx="841375"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3.1.1 Maintain sensor database</a:t>
                </a:r>
              </a:p>
            </p:txBody>
          </p:sp>
          <p:cxnSp>
            <p:nvCxnSpPr>
              <p:cNvPr id="25680" name="Elbow Connector 226"/>
              <p:cNvCxnSpPr>
                <a:cxnSpLocks noChangeShapeType="1"/>
                <a:stCxn id="167" idx="2"/>
                <a:endCxn id="25679" idx="1"/>
              </p:cNvCxnSpPr>
              <p:nvPr/>
            </p:nvCxnSpPr>
            <p:spPr bwMode="auto">
              <a:xfrm rot="16200000" flipH="1">
                <a:off x="3907780" y="2227633"/>
                <a:ext cx="170815" cy="159531"/>
              </a:xfrm>
              <a:prstGeom prst="bentConnector2">
                <a:avLst/>
              </a:prstGeom>
              <a:noFill/>
              <a:ln w="9525" algn="ctr">
                <a:solidFill>
                  <a:srgbClr val="002060"/>
                </a:solidFill>
                <a:round/>
                <a:headEnd/>
                <a:tailEnd type="arrow" w="sm" len="med"/>
              </a:ln>
            </p:spPr>
          </p:cxnSp>
          <p:sp>
            <p:nvSpPr>
              <p:cNvPr id="25681" name="Text Box 12"/>
              <p:cNvSpPr txBox="1">
                <a:spLocks noChangeArrowheads="1"/>
              </p:cNvSpPr>
              <p:nvPr/>
            </p:nvSpPr>
            <p:spPr bwMode="auto">
              <a:xfrm>
                <a:off x="4072954" y="2534857"/>
                <a:ext cx="841375"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0000"/>
                  </a:lnSpc>
                </a:pPr>
                <a:r>
                  <a:rPr lang="en-US" sz="700"/>
                  <a:t>3.1.2 Represent  sensor P</a:t>
                </a:r>
                <a:r>
                  <a:rPr lang="en-US" sz="700" baseline="-25000"/>
                  <a:t>d</a:t>
                </a:r>
                <a:r>
                  <a:rPr lang="en-US" sz="700"/>
                  <a:t>  </a:t>
                </a:r>
              </a:p>
            </p:txBody>
          </p:sp>
          <p:sp>
            <p:nvSpPr>
              <p:cNvPr id="25682" name="Text Box 12"/>
              <p:cNvSpPr txBox="1">
                <a:spLocks noChangeArrowheads="1"/>
              </p:cNvSpPr>
              <p:nvPr/>
            </p:nvSpPr>
            <p:spPr bwMode="auto">
              <a:xfrm>
                <a:off x="4072954" y="3052255"/>
                <a:ext cx="837187"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3.1.4 Represent false alarm rate</a:t>
                </a:r>
              </a:p>
            </p:txBody>
          </p:sp>
          <p:sp>
            <p:nvSpPr>
              <p:cNvPr id="25683" name="Text Box 12"/>
              <p:cNvSpPr txBox="1">
                <a:spLocks noChangeArrowheads="1"/>
              </p:cNvSpPr>
              <p:nvPr/>
            </p:nvSpPr>
            <p:spPr bwMode="auto">
              <a:xfrm>
                <a:off x="4072954" y="2793810"/>
                <a:ext cx="841375"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3.1.3 Represent sensor range</a:t>
                </a:r>
              </a:p>
            </p:txBody>
          </p:sp>
          <p:cxnSp>
            <p:nvCxnSpPr>
              <p:cNvPr id="25684" name="Shape 247"/>
              <p:cNvCxnSpPr>
                <a:cxnSpLocks noChangeShapeType="1"/>
                <a:stCxn id="167" idx="2"/>
                <a:endCxn id="25683" idx="1"/>
              </p:cNvCxnSpPr>
              <p:nvPr/>
            </p:nvCxnSpPr>
            <p:spPr bwMode="auto">
              <a:xfrm rot="16200000" flipH="1">
                <a:off x="3650129" y="2485285"/>
                <a:ext cx="686118" cy="159532"/>
              </a:xfrm>
              <a:prstGeom prst="bentConnector2">
                <a:avLst/>
              </a:prstGeom>
              <a:noFill/>
              <a:ln w="9525" algn="ctr">
                <a:solidFill>
                  <a:srgbClr val="002060"/>
                </a:solidFill>
                <a:round/>
                <a:headEnd/>
                <a:tailEnd type="arrow" w="sm" len="med"/>
              </a:ln>
            </p:spPr>
          </p:cxnSp>
          <p:cxnSp>
            <p:nvCxnSpPr>
              <p:cNvPr id="25685" name="Shape 249"/>
              <p:cNvCxnSpPr>
                <a:cxnSpLocks noChangeShapeType="1"/>
                <a:stCxn id="167" idx="2"/>
                <a:endCxn id="25681" idx="1"/>
              </p:cNvCxnSpPr>
              <p:nvPr/>
            </p:nvCxnSpPr>
            <p:spPr bwMode="auto">
              <a:xfrm rot="16200000" flipH="1">
                <a:off x="3779606" y="2355808"/>
                <a:ext cx="427165" cy="159532"/>
              </a:xfrm>
              <a:prstGeom prst="bentConnector2">
                <a:avLst/>
              </a:prstGeom>
              <a:noFill/>
              <a:ln w="9525" algn="ctr">
                <a:solidFill>
                  <a:srgbClr val="002060"/>
                </a:solidFill>
                <a:round/>
                <a:headEnd/>
                <a:tailEnd type="arrow" w="sm" len="med"/>
              </a:ln>
            </p:spPr>
          </p:cxnSp>
          <p:cxnSp>
            <p:nvCxnSpPr>
              <p:cNvPr id="25686" name="Shape 251"/>
              <p:cNvCxnSpPr>
                <a:cxnSpLocks noChangeShapeType="1"/>
                <a:stCxn id="167" idx="2"/>
                <a:endCxn id="25682" idx="1"/>
              </p:cNvCxnSpPr>
              <p:nvPr/>
            </p:nvCxnSpPr>
            <p:spPr bwMode="auto">
              <a:xfrm rot="16200000" flipH="1">
                <a:off x="3520907" y="2614507"/>
                <a:ext cx="944563" cy="159532"/>
              </a:xfrm>
              <a:prstGeom prst="bentConnector2">
                <a:avLst/>
              </a:prstGeom>
              <a:noFill/>
              <a:ln w="9525" algn="ctr">
                <a:solidFill>
                  <a:srgbClr val="002060"/>
                </a:solidFill>
                <a:round/>
                <a:headEnd/>
                <a:tailEnd type="arrow" w="sm" len="med"/>
              </a:ln>
            </p:spPr>
          </p:cxnSp>
          <p:sp>
            <p:nvSpPr>
              <p:cNvPr id="25687" name="Text Box 12"/>
              <p:cNvSpPr txBox="1">
                <a:spLocks noChangeArrowheads="1"/>
              </p:cNvSpPr>
              <p:nvPr/>
            </p:nvSpPr>
            <p:spPr bwMode="auto">
              <a:xfrm>
                <a:off x="4072954" y="4351338"/>
                <a:ext cx="841375"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3.1.9 Estimate single sensor cost</a:t>
                </a:r>
              </a:p>
            </p:txBody>
          </p:sp>
          <p:cxnSp>
            <p:nvCxnSpPr>
              <p:cNvPr id="25688" name="Shape 412"/>
              <p:cNvCxnSpPr>
                <a:cxnSpLocks noChangeShapeType="1"/>
                <a:stCxn id="167" idx="2"/>
                <a:endCxn id="25687" idx="1"/>
              </p:cNvCxnSpPr>
              <p:nvPr/>
            </p:nvCxnSpPr>
            <p:spPr bwMode="auto">
              <a:xfrm rot="16200000" flipH="1">
                <a:off x="2871365" y="3264049"/>
                <a:ext cx="2243646" cy="159532"/>
              </a:xfrm>
              <a:prstGeom prst="bentConnector2">
                <a:avLst/>
              </a:prstGeom>
              <a:noFill/>
              <a:ln w="9525" algn="ctr">
                <a:solidFill>
                  <a:srgbClr val="002060"/>
                </a:solidFill>
                <a:round/>
                <a:headEnd/>
                <a:tailEnd type="arrow" w="sm" len="med"/>
              </a:ln>
            </p:spPr>
          </p:cxnSp>
          <p:sp>
            <p:nvSpPr>
              <p:cNvPr id="25689" name="Text Box 12"/>
              <p:cNvSpPr txBox="1">
                <a:spLocks noChangeArrowheads="1"/>
              </p:cNvSpPr>
              <p:nvPr/>
            </p:nvSpPr>
            <p:spPr bwMode="auto">
              <a:xfrm>
                <a:off x="4072954" y="3310573"/>
                <a:ext cx="837187"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3.1.5 Environ-mental effects</a:t>
                </a:r>
              </a:p>
            </p:txBody>
          </p:sp>
          <p:sp>
            <p:nvSpPr>
              <p:cNvPr id="25690" name="Text Box 12"/>
              <p:cNvSpPr txBox="1">
                <a:spLocks noChangeArrowheads="1"/>
              </p:cNvSpPr>
              <p:nvPr/>
            </p:nvSpPr>
            <p:spPr bwMode="auto">
              <a:xfrm>
                <a:off x="4072954" y="3569653"/>
                <a:ext cx="837187"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3.1.6 Represent sensor FOV</a:t>
                </a:r>
              </a:p>
            </p:txBody>
          </p:sp>
          <p:cxnSp>
            <p:nvCxnSpPr>
              <p:cNvPr id="25691" name="Shape 251"/>
              <p:cNvCxnSpPr>
                <a:cxnSpLocks noChangeShapeType="1"/>
                <a:stCxn id="167" idx="2"/>
                <a:endCxn id="25689" idx="1"/>
              </p:cNvCxnSpPr>
              <p:nvPr/>
            </p:nvCxnSpPr>
            <p:spPr bwMode="auto">
              <a:xfrm rot="16200000" flipH="1">
                <a:off x="3391748" y="2743666"/>
                <a:ext cx="1202881" cy="159532"/>
              </a:xfrm>
              <a:prstGeom prst="bentConnector2">
                <a:avLst/>
              </a:prstGeom>
              <a:noFill/>
              <a:ln w="9525" algn="ctr">
                <a:solidFill>
                  <a:srgbClr val="002060"/>
                </a:solidFill>
                <a:round/>
                <a:headEnd/>
                <a:tailEnd type="arrow" w="sm" len="med"/>
              </a:ln>
            </p:spPr>
          </p:cxnSp>
          <p:cxnSp>
            <p:nvCxnSpPr>
              <p:cNvPr id="25692" name="Shape 251"/>
              <p:cNvCxnSpPr>
                <a:cxnSpLocks noChangeShapeType="1"/>
                <a:stCxn id="167" idx="2"/>
                <a:endCxn id="25690" idx="1"/>
              </p:cNvCxnSpPr>
              <p:nvPr/>
            </p:nvCxnSpPr>
            <p:spPr bwMode="auto">
              <a:xfrm rot="16200000" flipH="1">
                <a:off x="3262208" y="2873206"/>
                <a:ext cx="1461961" cy="159532"/>
              </a:xfrm>
              <a:prstGeom prst="bentConnector2">
                <a:avLst/>
              </a:prstGeom>
              <a:noFill/>
              <a:ln w="9525" algn="ctr">
                <a:solidFill>
                  <a:srgbClr val="002060"/>
                </a:solidFill>
                <a:round/>
                <a:headEnd/>
                <a:tailEnd type="arrow" w="sm" len="med"/>
              </a:ln>
            </p:spPr>
          </p:cxnSp>
          <p:sp>
            <p:nvSpPr>
              <p:cNvPr id="25693" name="Text Box 12"/>
              <p:cNvSpPr txBox="1">
                <a:spLocks noChangeArrowheads="1"/>
              </p:cNvSpPr>
              <p:nvPr/>
            </p:nvSpPr>
            <p:spPr bwMode="auto">
              <a:xfrm>
                <a:off x="4072954" y="4092258"/>
                <a:ext cx="841375"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3.1.8 Support requirements</a:t>
                </a:r>
              </a:p>
            </p:txBody>
          </p:sp>
          <p:sp>
            <p:nvSpPr>
              <p:cNvPr id="25694" name="Text Box 12"/>
              <p:cNvSpPr txBox="1">
                <a:spLocks noChangeArrowheads="1"/>
              </p:cNvSpPr>
              <p:nvPr/>
            </p:nvSpPr>
            <p:spPr bwMode="auto">
              <a:xfrm>
                <a:off x="4072954" y="3829368"/>
                <a:ext cx="841375"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3.1.7 Represent scan/revisit times</a:t>
                </a:r>
              </a:p>
            </p:txBody>
          </p:sp>
          <p:cxnSp>
            <p:nvCxnSpPr>
              <p:cNvPr id="25695" name="Shape 251"/>
              <p:cNvCxnSpPr>
                <a:cxnSpLocks noChangeShapeType="1"/>
                <a:stCxn id="167" idx="2"/>
                <a:endCxn id="25694" idx="1"/>
              </p:cNvCxnSpPr>
              <p:nvPr/>
            </p:nvCxnSpPr>
            <p:spPr bwMode="auto">
              <a:xfrm rot="16200000" flipH="1">
                <a:off x="3132350" y="3003064"/>
                <a:ext cx="1721676" cy="159532"/>
              </a:xfrm>
              <a:prstGeom prst="bentConnector2">
                <a:avLst/>
              </a:prstGeom>
              <a:noFill/>
              <a:ln w="9525" algn="ctr">
                <a:solidFill>
                  <a:srgbClr val="002060"/>
                </a:solidFill>
                <a:round/>
                <a:headEnd/>
                <a:tailEnd type="arrow" w="sm" len="med"/>
              </a:ln>
            </p:spPr>
          </p:cxnSp>
          <p:cxnSp>
            <p:nvCxnSpPr>
              <p:cNvPr id="25696" name="Shape 251"/>
              <p:cNvCxnSpPr>
                <a:cxnSpLocks noChangeShapeType="1"/>
                <a:stCxn id="167" idx="2"/>
                <a:endCxn id="25693" idx="1"/>
              </p:cNvCxnSpPr>
              <p:nvPr/>
            </p:nvCxnSpPr>
            <p:spPr bwMode="auto">
              <a:xfrm rot="16200000" flipH="1">
                <a:off x="3000905" y="3134509"/>
                <a:ext cx="1984566" cy="159532"/>
              </a:xfrm>
              <a:prstGeom prst="bentConnector2">
                <a:avLst/>
              </a:prstGeom>
              <a:noFill/>
              <a:ln w="9525" algn="ctr">
                <a:solidFill>
                  <a:srgbClr val="002060"/>
                </a:solidFill>
                <a:round/>
                <a:headEnd/>
                <a:tailEnd type="arrow" w="sm" len="med"/>
              </a:ln>
            </p:spPr>
          </p:cxnSp>
          <p:sp>
            <p:nvSpPr>
              <p:cNvPr id="25697" name="Text Box 12"/>
              <p:cNvSpPr txBox="1">
                <a:spLocks noChangeArrowheads="1"/>
              </p:cNvSpPr>
              <p:nvPr/>
            </p:nvSpPr>
            <p:spPr bwMode="auto">
              <a:xfrm>
                <a:off x="5141849" y="2281428"/>
                <a:ext cx="841375"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3.2.1 Select sensors</a:t>
                </a:r>
                <a:endParaRPr lang="en-US" sz="700" baseline="-25000"/>
              </a:p>
            </p:txBody>
          </p:sp>
          <p:sp>
            <p:nvSpPr>
              <p:cNvPr id="25698" name="Text Box 12"/>
              <p:cNvSpPr txBox="1">
                <a:spLocks noChangeArrowheads="1"/>
              </p:cNvSpPr>
              <p:nvPr/>
            </p:nvSpPr>
            <p:spPr bwMode="auto">
              <a:xfrm>
                <a:off x="5142611" y="3379597"/>
                <a:ext cx="841375"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3.2.2 Place / orient sensors</a:t>
                </a:r>
                <a:endParaRPr lang="en-US" sz="700" baseline="-25000"/>
              </a:p>
            </p:txBody>
          </p:sp>
          <p:sp>
            <p:nvSpPr>
              <p:cNvPr id="25699" name="Text Box 12"/>
              <p:cNvSpPr txBox="1">
                <a:spLocks noChangeArrowheads="1"/>
              </p:cNvSpPr>
              <p:nvPr/>
            </p:nvSpPr>
            <p:spPr bwMode="auto">
              <a:xfrm>
                <a:off x="6442583" y="2277618"/>
                <a:ext cx="841375" cy="228600"/>
              </a:xfrm>
              <a:prstGeom prst="rect">
                <a:avLst/>
              </a:prstGeom>
              <a:solidFill>
                <a:srgbClr val="CCFF99"/>
              </a:solidFill>
              <a:ln w="6350" algn="ctr">
                <a:solidFill>
                  <a:srgbClr val="000000"/>
                </a:solidFill>
                <a:miter lim="800000"/>
                <a:headEnd/>
                <a:tailEnd/>
              </a:ln>
            </p:spPr>
            <p:txBody>
              <a:bodyPr lIns="0" tIns="0" rIns="0" bIns="0" anchor="ctr" anchorCtr="1"/>
              <a:lstStyle/>
              <a:p>
                <a:pPr>
                  <a:lnSpc>
                    <a:spcPct val="95000"/>
                  </a:lnSpc>
                </a:pPr>
                <a:r>
                  <a:rPr lang="en-US" sz="700"/>
                  <a:t>3.3.1 Construct sensor networks</a:t>
                </a:r>
                <a:endParaRPr lang="en-US" sz="700" baseline="-25000"/>
              </a:p>
            </p:txBody>
          </p:sp>
          <p:cxnSp>
            <p:nvCxnSpPr>
              <p:cNvPr id="25700" name="Elbow Connector 315"/>
              <p:cNvCxnSpPr>
                <a:cxnSpLocks noChangeShapeType="1"/>
                <a:endCxn id="505" idx="1"/>
              </p:cNvCxnSpPr>
              <p:nvPr/>
            </p:nvCxnSpPr>
            <p:spPr bwMode="auto">
              <a:xfrm rot="16200000" flipH="1">
                <a:off x="5746840" y="2792567"/>
                <a:ext cx="1290148" cy="132070"/>
              </a:xfrm>
              <a:prstGeom prst="bentConnector2">
                <a:avLst/>
              </a:prstGeom>
              <a:noFill/>
              <a:ln w="9525" algn="ctr">
                <a:solidFill>
                  <a:srgbClr val="002060"/>
                </a:solidFill>
                <a:round/>
                <a:headEnd/>
                <a:tailEnd type="arrow" w="sm" len="med"/>
              </a:ln>
            </p:spPr>
          </p:cxnSp>
          <p:sp>
            <p:nvSpPr>
              <p:cNvPr id="505" name="Text Box 12"/>
              <p:cNvSpPr txBox="1">
                <a:spLocks noChangeArrowheads="1"/>
              </p:cNvSpPr>
              <p:nvPr/>
            </p:nvSpPr>
            <p:spPr bwMode="auto">
              <a:xfrm>
                <a:off x="6458124" y="3352561"/>
                <a:ext cx="987353" cy="301584"/>
              </a:xfrm>
              <a:prstGeom prst="rect">
                <a:avLst/>
              </a:prstGeom>
              <a:solidFill>
                <a:srgbClr val="CCFF99"/>
              </a:solidFill>
              <a:ln w="6350" algn="ctr">
                <a:solidFill>
                  <a:srgbClr val="000000"/>
                </a:solidFill>
                <a:miter lim="800000"/>
                <a:headEnd/>
                <a:tailEnd/>
              </a:ln>
            </p:spPr>
            <p:txBody>
              <a:bodyPr lIns="0" tIns="0" rIns="0" bIns="0" anchor="ctr"/>
              <a:lstStyle/>
              <a:p>
                <a:pPr>
                  <a:lnSpc>
                    <a:spcPct val="95000"/>
                  </a:lnSpc>
                  <a:defRPr/>
                </a:pPr>
                <a:r>
                  <a:rPr lang="en-US" sz="700" dirty="0"/>
                  <a:t>3.3.2 </a:t>
                </a:r>
                <a:r>
                  <a:rPr lang="en-US" sz="650" dirty="0"/>
                  <a:t>Assess coverage, performance, cost</a:t>
                </a:r>
                <a:endParaRPr lang="en-US" sz="650" baseline="-25000" dirty="0"/>
              </a:p>
            </p:txBody>
          </p:sp>
          <p:sp>
            <p:nvSpPr>
              <p:cNvPr id="25702" name="Text Box 12"/>
              <p:cNvSpPr txBox="1">
                <a:spLocks noChangeArrowheads="1"/>
              </p:cNvSpPr>
              <p:nvPr/>
            </p:nvSpPr>
            <p:spPr bwMode="auto">
              <a:xfrm>
                <a:off x="6445631" y="5135880"/>
                <a:ext cx="999109" cy="228600"/>
              </a:xfrm>
              <a:prstGeom prst="rect">
                <a:avLst/>
              </a:prstGeom>
              <a:solidFill>
                <a:srgbClr val="CCFF99"/>
              </a:solidFill>
              <a:ln w="6350" algn="ctr">
                <a:solidFill>
                  <a:srgbClr val="000000"/>
                </a:solidFill>
                <a:miter lim="800000"/>
                <a:headEnd/>
                <a:tailEnd/>
              </a:ln>
            </p:spPr>
            <p:txBody>
              <a:bodyPr lIns="0" tIns="0" rIns="0" bIns="0" anchor="ctr"/>
              <a:lstStyle/>
              <a:p>
                <a:pPr>
                  <a:lnSpc>
                    <a:spcPct val="95000"/>
                  </a:lnSpc>
                </a:pPr>
                <a:r>
                  <a:rPr lang="en-US" sz="700"/>
                  <a:t>3.3.3 Show coverage, &amp;  form.</a:t>
                </a:r>
                <a:endParaRPr lang="en-US" sz="700" baseline="-25000"/>
              </a:p>
            </p:txBody>
          </p:sp>
          <p:cxnSp>
            <p:nvCxnSpPr>
              <p:cNvPr id="25703" name="Elbow Connector 315"/>
              <p:cNvCxnSpPr>
                <a:cxnSpLocks noChangeShapeType="1"/>
                <a:endCxn id="25702" idx="1"/>
              </p:cNvCxnSpPr>
              <p:nvPr/>
            </p:nvCxnSpPr>
            <p:spPr bwMode="auto">
              <a:xfrm rot="16200000" flipH="1">
                <a:off x="4867429" y="3671978"/>
                <a:ext cx="3036652" cy="119752"/>
              </a:xfrm>
              <a:prstGeom prst="bentConnector2">
                <a:avLst/>
              </a:prstGeom>
              <a:noFill/>
              <a:ln w="9525" algn="ctr">
                <a:solidFill>
                  <a:srgbClr val="002060"/>
                </a:solidFill>
                <a:round/>
                <a:headEnd/>
                <a:tailEnd type="arrow" w="sm" len="med"/>
              </a:ln>
            </p:spPr>
          </p:cxnSp>
          <p:sp>
            <p:nvSpPr>
              <p:cNvPr id="25704" name="Text Box 12"/>
              <p:cNvSpPr txBox="1">
                <a:spLocks noChangeArrowheads="1"/>
              </p:cNvSpPr>
              <p:nvPr/>
            </p:nvSpPr>
            <p:spPr bwMode="auto">
              <a:xfrm>
                <a:off x="4065142" y="5857494"/>
                <a:ext cx="848996" cy="32004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3.5.1 Manage designs and MOE/MOP</a:t>
                </a:r>
              </a:p>
            </p:txBody>
          </p:sp>
          <p:cxnSp>
            <p:nvCxnSpPr>
              <p:cNvPr id="25705" name="Elbow Connector 226"/>
              <p:cNvCxnSpPr>
                <a:cxnSpLocks noChangeShapeType="1"/>
                <a:stCxn id="577" idx="2"/>
                <a:endCxn id="25704" idx="1"/>
              </p:cNvCxnSpPr>
              <p:nvPr/>
            </p:nvCxnSpPr>
            <p:spPr bwMode="auto">
              <a:xfrm rot="16200000" flipH="1">
                <a:off x="3888539" y="5840910"/>
                <a:ext cx="193675" cy="159531"/>
              </a:xfrm>
              <a:prstGeom prst="bentConnector2">
                <a:avLst/>
              </a:prstGeom>
              <a:noFill/>
              <a:ln w="9525" algn="ctr">
                <a:solidFill>
                  <a:srgbClr val="002060"/>
                </a:solidFill>
                <a:round/>
                <a:headEnd/>
                <a:tailEnd type="arrow" w="sm" len="med"/>
              </a:ln>
            </p:spPr>
          </p:cxnSp>
          <p:sp>
            <p:nvSpPr>
              <p:cNvPr id="25706" name="Text Box 12"/>
              <p:cNvSpPr txBox="1">
                <a:spLocks noChangeArrowheads="1"/>
              </p:cNvSpPr>
              <p:nvPr/>
            </p:nvSpPr>
            <p:spPr bwMode="auto">
              <a:xfrm>
                <a:off x="4065143" y="6212904"/>
                <a:ext cx="845185"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0000"/>
                  </a:lnSpc>
                </a:pPr>
                <a:r>
                  <a:rPr lang="en-US" sz="700"/>
                  <a:t>3.5.2 Manually iterate designs</a:t>
                </a:r>
              </a:p>
            </p:txBody>
          </p:sp>
          <p:sp>
            <p:nvSpPr>
              <p:cNvPr id="25707" name="Text Box 12"/>
              <p:cNvSpPr txBox="1">
                <a:spLocks noChangeArrowheads="1"/>
              </p:cNvSpPr>
              <p:nvPr/>
            </p:nvSpPr>
            <p:spPr bwMode="auto">
              <a:xfrm>
                <a:off x="4065143" y="6479477"/>
                <a:ext cx="848995"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0000"/>
                  </a:lnSpc>
                </a:pPr>
                <a:r>
                  <a:rPr lang="en-US" sz="700"/>
                  <a:t>3.5.3 Heuristically iterate designs</a:t>
                </a:r>
              </a:p>
            </p:txBody>
          </p:sp>
          <p:cxnSp>
            <p:nvCxnSpPr>
              <p:cNvPr id="25708" name="Shape 247"/>
              <p:cNvCxnSpPr>
                <a:cxnSpLocks noChangeShapeType="1"/>
                <a:stCxn id="577" idx="2"/>
                <a:endCxn id="25707" idx="1"/>
              </p:cNvCxnSpPr>
              <p:nvPr/>
            </p:nvCxnSpPr>
            <p:spPr bwMode="auto">
              <a:xfrm rot="16200000" flipH="1">
                <a:off x="3600408" y="6129042"/>
                <a:ext cx="769938" cy="159532"/>
              </a:xfrm>
              <a:prstGeom prst="bentConnector2">
                <a:avLst/>
              </a:prstGeom>
              <a:noFill/>
              <a:ln w="9525" algn="ctr">
                <a:solidFill>
                  <a:srgbClr val="002060"/>
                </a:solidFill>
                <a:round/>
                <a:headEnd/>
                <a:tailEnd type="arrow" w="sm" len="med"/>
              </a:ln>
            </p:spPr>
          </p:cxnSp>
          <p:cxnSp>
            <p:nvCxnSpPr>
              <p:cNvPr id="25709" name="Shape 249"/>
              <p:cNvCxnSpPr>
                <a:cxnSpLocks noChangeShapeType="1"/>
                <a:stCxn id="577" idx="2"/>
                <a:endCxn id="25706" idx="1"/>
              </p:cNvCxnSpPr>
              <p:nvPr/>
            </p:nvCxnSpPr>
            <p:spPr bwMode="auto">
              <a:xfrm rot="16200000" flipH="1">
                <a:off x="3733695" y="5995755"/>
                <a:ext cx="503365" cy="159532"/>
              </a:xfrm>
              <a:prstGeom prst="bentConnector2">
                <a:avLst/>
              </a:prstGeom>
              <a:noFill/>
              <a:ln w="9525" algn="ctr">
                <a:solidFill>
                  <a:srgbClr val="002060"/>
                </a:solidFill>
                <a:round/>
                <a:headEnd/>
                <a:tailEnd type="arrow" w="sm" len="med"/>
              </a:ln>
            </p:spPr>
          </p:cxnSp>
          <p:sp>
            <p:nvSpPr>
              <p:cNvPr id="25710" name="Text Box 12"/>
              <p:cNvSpPr txBox="1">
                <a:spLocks noChangeArrowheads="1"/>
              </p:cNvSpPr>
              <p:nvPr/>
            </p:nvSpPr>
            <p:spPr bwMode="auto">
              <a:xfrm>
                <a:off x="7886700" y="3437382"/>
                <a:ext cx="960120" cy="256032"/>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4.1.2 Assess vulnerability</a:t>
                </a:r>
                <a:endParaRPr lang="en-US" sz="700" baseline="-25000"/>
              </a:p>
            </p:txBody>
          </p:sp>
          <p:sp>
            <p:nvSpPr>
              <p:cNvPr id="25711" name="Text Box 12"/>
              <p:cNvSpPr txBox="1">
                <a:spLocks noChangeArrowheads="1"/>
              </p:cNvSpPr>
              <p:nvPr/>
            </p:nvSpPr>
            <p:spPr bwMode="auto">
              <a:xfrm>
                <a:off x="7886700" y="4650486"/>
                <a:ext cx="963613" cy="256032"/>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4.1.3 Display vulnerability</a:t>
                </a:r>
                <a:endParaRPr lang="en-US" sz="700" baseline="-25000"/>
              </a:p>
            </p:txBody>
          </p:sp>
          <p:sp>
            <p:nvSpPr>
              <p:cNvPr id="25712" name="Text Box 12"/>
              <p:cNvSpPr txBox="1">
                <a:spLocks noChangeArrowheads="1"/>
              </p:cNvSpPr>
              <p:nvPr/>
            </p:nvSpPr>
            <p:spPr bwMode="auto">
              <a:xfrm>
                <a:off x="7814310" y="2263902"/>
                <a:ext cx="1021080" cy="256032"/>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4.1.1 Route specific MOE</a:t>
                </a:r>
                <a:endParaRPr lang="en-US" sz="700" baseline="-25000"/>
              </a:p>
            </p:txBody>
          </p:sp>
          <p:cxnSp>
            <p:nvCxnSpPr>
              <p:cNvPr id="25713" name="Elbow Connector 356"/>
              <p:cNvCxnSpPr>
                <a:cxnSpLocks noChangeShapeType="1"/>
                <a:stCxn id="674" idx="2"/>
                <a:endCxn id="25712" idx="1"/>
              </p:cNvCxnSpPr>
              <p:nvPr/>
            </p:nvCxnSpPr>
            <p:spPr bwMode="auto">
              <a:xfrm rot="16200000" flipH="1">
                <a:off x="7669174" y="2246782"/>
                <a:ext cx="171532" cy="118739"/>
              </a:xfrm>
              <a:prstGeom prst="bentConnector2">
                <a:avLst/>
              </a:prstGeom>
              <a:noFill/>
              <a:ln w="9525" algn="ctr">
                <a:solidFill>
                  <a:srgbClr val="002060"/>
                </a:solidFill>
                <a:round/>
                <a:headEnd/>
                <a:tailEnd type="arrow" w="sm" len="med"/>
              </a:ln>
            </p:spPr>
          </p:cxnSp>
          <p:cxnSp>
            <p:nvCxnSpPr>
              <p:cNvPr id="25714" name="Elbow Connector 356"/>
              <p:cNvCxnSpPr>
                <a:cxnSpLocks noChangeShapeType="1"/>
                <a:stCxn id="674" idx="2"/>
                <a:endCxn id="25710" idx="1"/>
              </p:cNvCxnSpPr>
              <p:nvPr/>
            </p:nvCxnSpPr>
            <p:spPr bwMode="auto">
              <a:xfrm rot="16200000" flipH="1">
                <a:off x="7118629" y="2797327"/>
                <a:ext cx="1345012" cy="191129"/>
              </a:xfrm>
              <a:prstGeom prst="bentConnector2">
                <a:avLst/>
              </a:prstGeom>
              <a:noFill/>
              <a:ln w="9525" algn="ctr">
                <a:solidFill>
                  <a:srgbClr val="002060"/>
                </a:solidFill>
                <a:round/>
                <a:headEnd/>
                <a:tailEnd type="arrow" w="sm" len="med"/>
              </a:ln>
            </p:spPr>
          </p:cxnSp>
          <p:cxnSp>
            <p:nvCxnSpPr>
              <p:cNvPr id="25715" name="Elbow Connector 356"/>
              <p:cNvCxnSpPr>
                <a:cxnSpLocks noChangeShapeType="1"/>
                <a:stCxn id="674" idx="2"/>
                <a:endCxn id="25711" idx="1"/>
              </p:cNvCxnSpPr>
              <p:nvPr/>
            </p:nvCxnSpPr>
            <p:spPr bwMode="auto">
              <a:xfrm rot="16200000" flipH="1">
                <a:off x="6512077" y="3403879"/>
                <a:ext cx="2558116" cy="191129"/>
              </a:xfrm>
              <a:prstGeom prst="bentConnector2">
                <a:avLst/>
              </a:prstGeom>
              <a:noFill/>
              <a:ln w="9525" algn="ctr">
                <a:solidFill>
                  <a:srgbClr val="002060"/>
                </a:solidFill>
                <a:round/>
                <a:headEnd/>
                <a:tailEnd type="arrow" w="sm" len="med"/>
              </a:ln>
            </p:spPr>
          </p:cxnSp>
          <p:sp>
            <p:nvSpPr>
              <p:cNvPr id="25716" name="Text Box 12"/>
              <p:cNvSpPr txBox="1">
                <a:spLocks noChangeArrowheads="1"/>
              </p:cNvSpPr>
              <p:nvPr/>
            </p:nvSpPr>
            <p:spPr bwMode="auto">
              <a:xfrm>
                <a:off x="7904099" y="6232270"/>
                <a:ext cx="898525" cy="320929"/>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4.2.1 Procure,</a:t>
                </a:r>
              </a:p>
              <a:p>
                <a:pPr>
                  <a:lnSpc>
                    <a:spcPct val="95000"/>
                  </a:lnSpc>
                </a:pPr>
                <a:r>
                  <a:rPr lang="en-US" sz="700"/>
                  <a:t>install, operate cost</a:t>
                </a:r>
              </a:p>
            </p:txBody>
          </p:sp>
          <p:cxnSp>
            <p:nvCxnSpPr>
              <p:cNvPr id="25717" name="Shape 774"/>
              <p:cNvCxnSpPr>
                <a:cxnSpLocks noChangeShapeType="1"/>
                <a:stCxn id="675" idx="2"/>
                <a:endCxn id="25716" idx="1"/>
              </p:cNvCxnSpPr>
              <p:nvPr/>
            </p:nvCxnSpPr>
            <p:spPr bwMode="auto">
              <a:xfrm rot="16200000" flipH="1">
                <a:off x="7690920" y="6179556"/>
                <a:ext cx="228618" cy="197739"/>
              </a:xfrm>
              <a:prstGeom prst="bentConnector2">
                <a:avLst/>
              </a:prstGeom>
              <a:noFill/>
              <a:ln w="9525" algn="ctr">
                <a:solidFill>
                  <a:srgbClr val="002060"/>
                </a:solidFill>
                <a:round/>
                <a:headEnd/>
                <a:tailEnd type="arrow" w="med" len="med"/>
              </a:ln>
            </p:spPr>
          </p:cxnSp>
          <p:sp>
            <p:nvSpPr>
              <p:cNvPr id="25718" name="Text Box 12"/>
              <p:cNvSpPr txBox="1">
                <a:spLocks noChangeArrowheads="1"/>
              </p:cNvSpPr>
              <p:nvPr/>
            </p:nvSpPr>
            <p:spPr bwMode="auto">
              <a:xfrm>
                <a:off x="2794888" y="2579104"/>
                <a:ext cx="685800"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2.2.1 Threat type &amp; number</a:t>
                </a:r>
              </a:p>
            </p:txBody>
          </p:sp>
          <p:sp>
            <p:nvSpPr>
              <p:cNvPr id="25719" name="Text Box 12"/>
              <p:cNvSpPr txBox="1">
                <a:spLocks noChangeArrowheads="1"/>
              </p:cNvSpPr>
              <p:nvPr/>
            </p:nvSpPr>
            <p:spPr bwMode="auto">
              <a:xfrm>
                <a:off x="2800783" y="2834804"/>
                <a:ext cx="685800"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2.2.2 EO/IR signature</a:t>
                </a:r>
              </a:p>
            </p:txBody>
          </p:sp>
          <p:sp>
            <p:nvSpPr>
              <p:cNvPr id="25720" name="Text Box 12"/>
              <p:cNvSpPr txBox="1">
                <a:spLocks noChangeArrowheads="1"/>
              </p:cNvSpPr>
              <p:nvPr/>
            </p:nvSpPr>
            <p:spPr bwMode="auto">
              <a:xfrm>
                <a:off x="2800626" y="3087221"/>
                <a:ext cx="685800"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2.2.3 Radar signature</a:t>
                </a:r>
              </a:p>
            </p:txBody>
          </p:sp>
          <p:sp>
            <p:nvSpPr>
              <p:cNvPr id="25721" name="Text Box 12"/>
              <p:cNvSpPr txBox="1">
                <a:spLocks noChangeArrowheads="1"/>
              </p:cNvSpPr>
              <p:nvPr/>
            </p:nvSpPr>
            <p:spPr bwMode="auto">
              <a:xfrm>
                <a:off x="2800625" y="3596810"/>
                <a:ext cx="685800"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2.2.5 Acoustic signature</a:t>
                </a:r>
              </a:p>
            </p:txBody>
          </p:sp>
          <p:sp>
            <p:nvSpPr>
              <p:cNvPr id="25722" name="Text Box 12"/>
              <p:cNvSpPr txBox="1">
                <a:spLocks noChangeArrowheads="1"/>
              </p:cNvSpPr>
              <p:nvPr/>
            </p:nvSpPr>
            <p:spPr bwMode="auto">
              <a:xfrm>
                <a:off x="2800625" y="3339635"/>
                <a:ext cx="685800" cy="228600"/>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2.2.4 RF signature</a:t>
                </a:r>
              </a:p>
            </p:txBody>
          </p:sp>
          <p:cxnSp>
            <p:nvCxnSpPr>
              <p:cNvPr id="25723" name="Shape 374"/>
              <p:cNvCxnSpPr>
                <a:cxnSpLocks noChangeShapeType="1"/>
                <a:stCxn id="214" idx="2"/>
                <a:endCxn id="25718" idx="1"/>
              </p:cNvCxnSpPr>
              <p:nvPr/>
            </p:nvCxnSpPr>
            <p:spPr bwMode="auto">
              <a:xfrm rot="16200000" flipH="1">
                <a:off x="2636981" y="2535496"/>
                <a:ext cx="152869" cy="162945"/>
              </a:xfrm>
              <a:prstGeom prst="bentConnector2">
                <a:avLst/>
              </a:prstGeom>
              <a:noFill/>
              <a:ln w="9525" algn="ctr">
                <a:solidFill>
                  <a:srgbClr val="002060"/>
                </a:solidFill>
                <a:round/>
                <a:headEnd/>
                <a:tailEnd type="arrow" w="sm" len="med"/>
              </a:ln>
            </p:spPr>
          </p:cxnSp>
          <p:cxnSp>
            <p:nvCxnSpPr>
              <p:cNvPr id="25724" name="Shape 374"/>
              <p:cNvCxnSpPr>
                <a:cxnSpLocks noChangeShapeType="1"/>
                <a:stCxn id="214" idx="2"/>
                <a:endCxn id="25719" idx="1"/>
              </p:cNvCxnSpPr>
              <p:nvPr/>
            </p:nvCxnSpPr>
            <p:spPr bwMode="auto">
              <a:xfrm rot="16200000" flipH="1">
                <a:off x="2512079" y="2660399"/>
                <a:ext cx="408569" cy="168840"/>
              </a:xfrm>
              <a:prstGeom prst="bentConnector2">
                <a:avLst/>
              </a:prstGeom>
              <a:noFill/>
              <a:ln w="9525" algn="ctr">
                <a:solidFill>
                  <a:srgbClr val="002060"/>
                </a:solidFill>
                <a:round/>
                <a:headEnd/>
                <a:tailEnd type="arrow" w="sm" len="med"/>
              </a:ln>
            </p:spPr>
          </p:cxnSp>
          <p:cxnSp>
            <p:nvCxnSpPr>
              <p:cNvPr id="25725" name="Shape 374"/>
              <p:cNvCxnSpPr>
                <a:cxnSpLocks noChangeShapeType="1"/>
                <a:endCxn id="25720" idx="1"/>
              </p:cNvCxnSpPr>
              <p:nvPr/>
            </p:nvCxnSpPr>
            <p:spPr bwMode="auto">
              <a:xfrm rot="16200000" flipH="1">
                <a:off x="2565883" y="2966777"/>
                <a:ext cx="300803" cy="168683"/>
              </a:xfrm>
              <a:prstGeom prst="bentConnector2">
                <a:avLst/>
              </a:prstGeom>
              <a:noFill/>
              <a:ln w="9525" algn="ctr">
                <a:solidFill>
                  <a:srgbClr val="002060"/>
                </a:solidFill>
                <a:round/>
                <a:headEnd/>
                <a:tailEnd type="arrow" w="sm" len="med"/>
              </a:ln>
            </p:spPr>
          </p:cxnSp>
          <p:cxnSp>
            <p:nvCxnSpPr>
              <p:cNvPr id="25726" name="Shape 374"/>
              <p:cNvCxnSpPr>
                <a:cxnSpLocks noChangeShapeType="1"/>
                <a:endCxn id="25722" idx="1"/>
              </p:cNvCxnSpPr>
              <p:nvPr/>
            </p:nvCxnSpPr>
            <p:spPr bwMode="auto">
              <a:xfrm rot="16200000" flipH="1">
                <a:off x="2439676" y="3092985"/>
                <a:ext cx="553217" cy="168681"/>
              </a:xfrm>
              <a:prstGeom prst="bentConnector2">
                <a:avLst/>
              </a:prstGeom>
              <a:noFill/>
              <a:ln w="9525" algn="ctr">
                <a:solidFill>
                  <a:srgbClr val="002060"/>
                </a:solidFill>
                <a:round/>
                <a:headEnd/>
                <a:tailEnd type="arrow" w="sm" len="med"/>
              </a:ln>
            </p:spPr>
          </p:cxnSp>
          <p:cxnSp>
            <p:nvCxnSpPr>
              <p:cNvPr id="25727" name="Shape 374"/>
              <p:cNvCxnSpPr>
                <a:cxnSpLocks noChangeShapeType="1"/>
                <a:stCxn id="214" idx="2"/>
                <a:endCxn id="25721" idx="1"/>
              </p:cNvCxnSpPr>
              <p:nvPr/>
            </p:nvCxnSpPr>
            <p:spPr bwMode="auto">
              <a:xfrm rot="16200000" flipH="1">
                <a:off x="2130997" y="3041481"/>
                <a:ext cx="1170575" cy="168682"/>
              </a:xfrm>
              <a:prstGeom prst="bentConnector2">
                <a:avLst/>
              </a:prstGeom>
              <a:noFill/>
              <a:ln w="9525" algn="ctr">
                <a:solidFill>
                  <a:srgbClr val="002060"/>
                </a:solidFill>
                <a:round/>
                <a:headEnd/>
                <a:tailEnd type="arrow" w="sm" len="med"/>
              </a:ln>
            </p:spPr>
          </p:cxnSp>
          <p:sp>
            <p:nvSpPr>
              <p:cNvPr id="25728" name="Text Box 12"/>
              <p:cNvSpPr txBox="1">
                <a:spLocks noChangeArrowheads="1"/>
              </p:cNvSpPr>
              <p:nvPr/>
            </p:nvSpPr>
            <p:spPr bwMode="auto">
              <a:xfrm>
                <a:off x="4067428" y="5023104"/>
                <a:ext cx="848996" cy="337566"/>
              </a:xfrm>
              <a:prstGeom prst="rect">
                <a:avLst/>
              </a:prstGeom>
              <a:solidFill>
                <a:srgbClr val="CCFF99"/>
              </a:solidFill>
              <a:ln w="6350" algn="ctr">
                <a:solidFill>
                  <a:srgbClr val="000000"/>
                </a:solidFill>
                <a:miter lim="800000"/>
                <a:headEnd/>
                <a:tailEnd/>
              </a:ln>
            </p:spPr>
            <p:txBody>
              <a:bodyPr lIns="18288" tIns="0" rIns="0" bIns="0" anchor="ctr"/>
              <a:lstStyle/>
              <a:p>
                <a:pPr>
                  <a:lnSpc>
                    <a:spcPct val="95000"/>
                  </a:lnSpc>
                </a:pPr>
                <a:r>
                  <a:rPr lang="en-US" sz="700"/>
                  <a:t>3.4.1 Installed + infrastructure costs</a:t>
                </a:r>
              </a:p>
            </p:txBody>
          </p:sp>
          <p:cxnSp>
            <p:nvCxnSpPr>
              <p:cNvPr id="25729" name="Elbow Connector 226"/>
              <p:cNvCxnSpPr>
                <a:cxnSpLocks noChangeShapeType="1"/>
                <a:stCxn id="594" idx="2"/>
                <a:endCxn id="25728" idx="1"/>
              </p:cNvCxnSpPr>
              <p:nvPr/>
            </p:nvCxnSpPr>
            <p:spPr bwMode="auto">
              <a:xfrm rot="16200000" flipH="1">
                <a:off x="3871203" y="4995662"/>
                <a:ext cx="232918" cy="159531"/>
              </a:xfrm>
              <a:prstGeom prst="bentConnector2">
                <a:avLst/>
              </a:prstGeom>
              <a:noFill/>
              <a:ln w="9525" algn="ctr">
                <a:solidFill>
                  <a:srgbClr val="002060"/>
                </a:solidFill>
                <a:round/>
                <a:headEnd/>
                <a:tailEnd type="arrow" w="sm" len="med"/>
              </a:ln>
            </p:spPr>
          </p:cxnSp>
        </p:grpSp>
      </p:grpSp>
      <p:sp>
        <p:nvSpPr>
          <p:cNvPr id="594" name="Rectangle 593"/>
          <p:cNvSpPr/>
          <p:nvPr/>
        </p:nvSpPr>
        <p:spPr bwMode="auto">
          <a:xfrm>
            <a:off x="3884613" y="4913313"/>
            <a:ext cx="46037" cy="46037"/>
          </a:xfrm>
          <a:prstGeom prst="rect">
            <a:avLst/>
          </a:prstGeom>
          <a:noFill/>
          <a:ln w="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8288" tIns="0" rIns="0" bIns="0" anchor="ctr"/>
          <a:lstStyle/>
          <a:p>
            <a:pPr indent="1588">
              <a:spcBef>
                <a:spcPct val="20000"/>
              </a:spcBef>
              <a:defRPr/>
            </a:pPr>
            <a:endParaRPr lang="en-US" sz="700" dirty="0">
              <a:ln w="3175">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nodeType="afterEffect">
                                  <p:stCondLst>
                                    <p:cond delay="250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5000"/>
                            </p:stCondLst>
                            <p:childTnLst>
                              <p:par>
                                <p:cTn id="18" presetID="1" presetClass="entr" presetSubtype="0" fill="hold" nodeType="afterEffect">
                                  <p:stCondLst>
                                    <p:cond delay="250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762000"/>
          </a:xfrm>
        </p:spPr>
        <p:txBody>
          <a:bodyPr/>
          <a:lstStyle/>
          <a:p>
            <a:pPr algn="ctr"/>
            <a:r>
              <a:rPr lang="en-US" dirty="0" smtClean="0"/>
              <a:t>BUSINESS CASE</a:t>
            </a:r>
            <a:endParaRPr lang="en-US" dirty="0"/>
          </a:p>
        </p:txBody>
      </p:sp>
      <p:sp>
        <p:nvSpPr>
          <p:cNvPr id="5" name="Footer Placeholder 4"/>
          <p:cNvSpPr>
            <a:spLocks noGrp="1"/>
          </p:cNvSpPr>
          <p:nvPr>
            <p:ph type="ftr" sz="quarter" idx="11"/>
          </p:nvPr>
        </p:nvSpPr>
        <p:spPr/>
        <p:txBody>
          <a:bodyPr/>
          <a:lstStyle/>
          <a:p>
            <a:pPr>
              <a:defRPr/>
            </a:pPr>
            <a:r>
              <a:rPr lang="en-US" smtClean="0"/>
              <a:t>Anderson, Beres, Shaw, Valadez</a:t>
            </a:r>
            <a:endParaRPr lang="en-US" dirty="0"/>
          </a:p>
        </p:txBody>
      </p:sp>
      <p:sp>
        <p:nvSpPr>
          <p:cNvPr id="6" name="Slide Number Placeholder 5"/>
          <p:cNvSpPr>
            <a:spLocks noGrp="1"/>
          </p:cNvSpPr>
          <p:nvPr>
            <p:ph type="sldNum" sz="quarter" idx="12"/>
          </p:nvPr>
        </p:nvSpPr>
        <p:spPr/>
        <p:txBody>
          <a:bodyPr/>
          <a:lstStyle/>
          <a:p>
            <a:pPr>
              <a:defRPr/>
            </a:pPr>
            <a:fld id="{FF83D834-8C0C-4822-A026-A300CB08E284}"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Introduction Strategy</a:t>
            </a:r>
            <a:endParaRPr lang="en-US" dirty="0"/>
          </a:p>
        </p:txBody>
      </p:sp>
      <p:sp>
        <p:nvSpPr>
          <p:cNvPr id="3" name="Content Placeholder 2"/>
          <p:cNvSpPr>
            <a:spLocks noGrp="1"/>
          </p:cNvSpPr>
          <p:nvPr>
            <p:ph idx="1"/>
          </p:nvPr>
        </p:nvSpPr>
        <p:spPr>
          <a:xfrm>
            <a:off x="762000" y="1600200"/>
            <a:ext cx="7696200" cy="4297363"/>
          </a:xfrm>
        </p:spPr>
        <p:txBody>
          <a:bodyPr/>
          <a:lstStyle/>
          <a:p>
            <a:endParaRPr lang="en-US" sz="2000" dirty="0" smtClean="0"/>
          </a:p>
          <a:p>
            <a:pPr>
              <a:spcBef>
                <a:spcPts val="900"/>
              </a:spcBef>
            </a:pPr>
            <a:r>
              <a:rPr lang="en-US" sz="2000" dirty="0" smtClean="0"/>
              <a:t>No other computer software package exists to provide these capabilities.  </a:t>
            </a:r>
          </a:p>
          <a:p>
            <a:pPr>
              <a:spcBef>
                <a:spcPts val="900"/>
              </a:spcBef>
            </a:pPr>
            <a:r>
              <a:rPr lang="en-US" sz="2000" dirty="0" smtClean="0"/>
              <a:t>PHASE 1 (3 Years) – Military base camps, small military installations worldwide, and small government facilities.</a:t>
            </a:r>
          </a:p>
          <a:p>
            <a:pPr>
              <a:spcBef>
                <a:spcPts val="900"/>
              </a:spcBef>
            </a:pPr>
            <a:r>
              <a:rPr lang="en-US" sz="2000" dirty="0" smtClean="0"/>
              <a:t>PHASE 2 (3 Years) – Sensitive utility sites such as water treatment facilities, electricity relay stations, nuclear reactors, airports, seaports, and other critical infrastructure as identified by DHS</a:t>
            </a:r>
          </a:p>
          <a:p>
            <a:pPr>
              <a:spcBef>
                <a:spcPts val="900"/>
              </a:spcBef>
            </a:pPr>
            <a:r>
              <a:rPr lang="en-US" sz="2000" dirty="0" smtClean="0"/>
              <a:t>PHASE 3 (4 Years) – Private and commercial customers</a:t>
            </a:r>
            <a:endParaRPr lang="en-US" sz="2000" dirty="0"/>
          </a:p>
        </p:txBody>
      </p:sp>
      <p:sp>
        <p:nvSpPr>
          <p:cNvPr id="5" name="Footer Placeholder 4"/>
          <p:cNvSpPr>
            <a:spLocks noGrp="1"/>
          </p:cNvSpPr>
          <p:nvPr>
            <p:ph type="ftr" sz="quarter" idx="11"/>
          </p:nvPr>
        </p:nvSpPr>
        <p:spPr/>
        <p:txBody>
          <a:bodyPr/>
          <a:lstStyle/>
          <a:p>
            <a:pPr>
              <a:defRPr/>
            </a:pPr>
            <a:r>
              <a:rPr lang="en-US" smtClean="0"/>
              <a:t>Anderson, Beres, Shaw, Valadez</a:t>
            </a:r>
            <a:endParaRPr lang="en-US" dirty="0"/>
          </a:p>
        </p:txBody>
      </p:sp>
      <p:sp>
        <p:nvSpPr>
          <p:cNvPr id="6" name="Slide Number Placeholder 5"/>
          <p:cNvSpPr>
            <a:spLocks noGrp="1"/>
          </p:cNvSpPr>
          <p:nvPr>
            <p:ph type="sldNum" sz="quarter" idx="12"/>
          </p:nvPr>
        </p:nvSpPr>
        <p:spPr/>
        <p:txBody>
          <a:bodyPr/>
          <a:lstStyle/>
          <a:p>
            <a:pPr>
              <a:defRPr/>
            </a:pPr>
            <a:fld id="{FF83D834-8C0C-4822-A026-A300CB08E284}"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Cash Flow Analysis</a:t>
            </a:r>
            <a:endParaRPr lang="en-US" dirty="0"/>
          </a:p>
        </p:txBody>
      </p:sp>
      <p:sp>
        <p:nvSpPr>
          <p:cNvPr id="5" name="Footer Placeholder 4"/>
          <p:cNvSpPr>
            <a:spLocks noGrp="1"/>
          </p:cNvSpPr>
          <p:nvPr>
            <p:ph type="ftr" sz="quarter" idx="11"/>
          </p:nvPr>
        </p:nvSpPr>
        <p:spPr/>
        <p:txBody>
          <a:bodyPr/>
          <a:lstStyle/>
          <a:p>
            <a:pPr>
              <a:defRPr/>
            </a:pPr>
            <a:r>
              <a:rPr lang="en-US" smtClean="0"/>
              <a:t>Anderson, Beres, Shaw, Valadez</a:t>
            </a:r>
            <a:endParaRPr lang="en-US" dirty="0"/>
          </a:p>
        </p:txBody>
      </p:sp>
      <p:sp>
        <p:nvSpPr>
          <p:cNvPr id="6" name="Slide Number Placeholder 5"/>
          <p:cNvSpPr>
            <a:spLocks noGrp="1"/>
          </p:cNvSpPr>
          <p:nvPr>
            <p:ph type="sldNum" sz="quarter" idx="12"/>
          </p:nvPr>
        </p:nvSpPr>
        <p:spPr/>
        <p:txBody>
          <a:bodyPr/>
          <a:lstStyle/>
          <a:p>
            <a:pPr>
              <a:defRPr/>
            </a:pPr>
            <a:fld id="{FF83D834-8C0C-4822-A026-A300CB08E284}" type="slidenum">
              <a:rPr lang="en-US" smtClean="0"/>
              <a:pPr>
                <a:defRPr/>
              </a:pPr>
              <a:t>15</a:t>
            </a:fld>
            <a:endParaRPr lang="en-US"/>
          </a:p>
        </p:txBody>
      </p:sp>
      <p:pic>
        <p:nvPicPr>
          <p:cNvPr id="8" name="Picture 7"/>
          <p:cNvPicPr/>
          <p:nvPr/>
        </p:nvPicPr>
        <p:blipFill>
          <a:blip r:embed="rId3"/>
          <a:srcRect/>
          <a:stretch>
            <a:fillRect/>
          </a:stretch>
        </p:blipFill>
        <p:spPr bwMode="auto">
          <a:xfrm>
            <a:off x="0" y="5562600"/>
            <a:ext cx="9143999" cy="838200"/>
          </a:xfrm>
          <a:prstGeom prst="rect">
            <a:avLst/>
          </a:prstGeom>
          <a:noFill/>
          <a:ln w="9525">
            <a:noFill/>
            <a:miter lim="800000"/>
            <a:headEnd/>
            <a:tailEnd/>
          </a:ln>
        </p:spPr>
      </p:pic>
      <p:pic>
        <p:nvPicPr>
          <p:cNvPr id="1026" name="Picture 2"/>
          <p:cNvPicPr>
            <a:picLocks noChangeAspect="1" noChangeArrowheads="1"/>
          </p:cNvPicPr>
          <p:nvPr/>
        </p:nvPicPr>
        <p:blipFill>
          <a:blip r:embed="rId4"/>
          <a:srcRect/>
          <a:stretch>
            <a:fillRect/>
          </a:stretch>
        </p:blipFill>
        <p:spPr bwMode="auto">
          <a:xfrm>
            <a:off x="0" y="1447800"/>
            <a:ext cx="6646863" cy="4103687"/>
          </a:xfrm>
          <a:prstGeom prst="rect">
            <a:avLst/>
          </a:prstGeom>
          <a:noFill/>
          <a:ln w="9525">
            <a:noFill/>
            <a:miter lim="800000"/>
            <a:headEnd/>
            <a:tailEnd/>
          </a:ln>
          <a:effectLst/>
        </p:spPr>
      </p:pic>
      <p:graphicFrame>
        <p:nvGraphicFramePr>
          <p:cNvPr id="9" name="Table 8"/>
          <p:cNvGraphicFramePr>
            <a:graphicFrameLocks noGrp="1"/>
          </p:cNvGraphicFramePr>
          <p:nvPr/>
        </p:nvGraphicFramePr>
        <p:xfrm>
          <a:off x="5105400" y="609600"/>
          <a:ext cx="3797301" cy="2514596"/>
        </p:xfrm>
        <a:graphic>
          <a:graphicData uri="http://schemas.openxmlformats.org/drawingml/2006/table">
            <a:tbl>
              <a:tblPr/>
              <a:tblGrid>
                <a:gridCol w="1824972"/>
                <a:gridCol w="657443"/>
                <a:gridCol w="657443"/>
                <a:gridCol w="657443"/>
              </a:tblGrid>
              <a:tr h="179614">
                <a:tc>
                  <a:txBody>
                    <a:bodyPr/>
                    <a:lstStyle/>
                    <a:p>
                      <a:pPr marL="0" marR="0">
                        <a:spcBef>
                          <a:spcPts val="0"/>
                        </a:spcBef>
                        <a:spcAft>
                          <a:spcPts val="0"/>
                        </a:spcAft>
                      </a:pPr>
                      <a:r>
                        <a:rPr lang="en-US" sz="1000" b="1" dirty="0">
                          <a:latin typeface="Arial"/>
                          <a:ea typeface="Times New Roman"/>
                          <a:cs typeface="Times New Roman"/>
                        </a:rPr>
                        <a:t>Inputs / assumptions</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a:latin typeface="Arial"/>
                          <a:ea typeface="Times New Roman"/>
                          <a:cs typeface="Times New Roman"/>
                        </a:rPr>
                        <a:t>Initial Demand</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dirty="0">
                          <a:latin typeface="Arial"/>
                          <a:ea typeface="Times New Roman"/>
                          <a:cs typeface="Times New Roman"/>
                        </a:rPr>
                        <a:t>5</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a:latin typeface="Arial"/>
                          <a:ea typeface="Times New Roman"/>
                          <a:cs typeface="Times New Roman"/>
                        </a:rPr>
                        <a:t>Initial license sales*</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175000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a:latin typeface="Arial"/>
                          <a:ea typeface="Times New Roman"/>
                          <a:cs typeface="Times New Roman"/>
                        </a:rPr>
                        <a:t>*includes training fee</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a:latin typeface="Arial"/>
                          <a:ea typeface="Times New Roman"/>
                          <a:cs typeface="Times New Roman"/>
                        </a:rPr>
                        <a:t>*includes consulting fee</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Phase 1</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Phase 2</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Phase 3</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dirty="0">
                          <a:latin typeface="Arial"/>
                          <a:ea typeface="Times New Roman"/>
                          <a:cs typeface="Times New Roman"/>
                        </a:rPr>
                        <a:t>License sales growth</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50%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80%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100%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lgn="l">
                        <a:spcBef>
                          <a:spcPts val="0"/>
                        </a:spcBef>
                        <a:spcAft>
                          <a:spcPts val="0"/>
                        </a:spcAft>
                      </a:pPr>
                      <a:r>
                        <a:rPr lang="en-US" sz="1000" b="1" dirty="0">
                          <a:latin typeface="Arial"/>
                          <a:ea typeface="Times New Roman"/>
                          <a:cs typeface="Times New Roman"/>
                        </a:rPr>
                        <a:t> </a:t>
                      </a:r>
                      <a:r>
                        <a:rPr lang="en-US" sz="1000" b="1" dirty="0" smtClean="0">
                          <a:latin typeface="Arial"/>
                          <a:ea typeface="Times New Roman"/>
                          <a:cs typeface="Times New Roman"/>
                        </a:rPr>
                        <a:t>R&amp;D</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dirty="0">
                          <a:latin typeface="Arial"/>
                          <a:ea typeface="Times New Roman"/>
                          <a:cs typeface="Times New Roman"/>
                        </a:rPr>
                        <a:t> </a:t>
                      </a:r>
                      <a:r>
                        <a:rPr lang="en-US" sz="1000" b="1" dirty="0" smtClean="0">
                          <a:latin typeface="Arial"/>
                          <a:ea typeface="Times New Roman"/>
                          <a:cs typeface="Times New Roman"/>
                        </a:rPr>
                        <a:t>525000</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dirty="0" smtClean="0">
                          <a:latin typeface="Arial"/>
                          <a:ea typeface="Times New Roman"/>
                          <a:cs typeface="Times New Roman"/>
                        </a:rPr>
                        <a:t>100000</a:t>
                      </a:r>
                      <a:r>
                        <a:rPr lang="en-US" sz="1000" b="1" dirty="0">
                          <a:latin typeface="Arial"/>
                          <a:ea typeface="Times New Roman"/>
                          <a:cs typeface="Times New Roman"/>
                        </a:rPr>
                        <a:t> </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dirty="0" smtClean="0">
                          <a:latin typeface="Arial"/>
                          <a:ea typeface="Times New Roman"/>
                          <a:cs typeface="Times New Roman"/>
                        </a:rPr>
                        <a:t>100000</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a:latin typeface="Arial"/>
                          <a:ea typeface="Times New Roman"/>
                          <a:cs typeface="Times New Roman"/>
                        </a:rPr>
                        <a:t>Wages / salaries</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dirty="0">
                          <a:latin typeface="Arial"/>
                          <a:ea typeface="Times New Roman"/>
                          <a:cs typeface="Times New Roman"/>
                        </a:rPr>
                        <a:t>200000</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300000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400000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a:latin typeface="Arial"/>
                          <a:ea typeface="Times New Roman"/>
                          <a:cs typeface="Times New Roman"/>
                        </a:rPr>
                        <a:t>Marketing costs</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80000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100000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150000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dirty="0">
                          <a:latin typeface="Arial"/>
                          <a:ea typeface="Times New Roman"/>
                          <a:cs typeface="Times New Roman"/>
                        </a:rPr>
                        <a:t>Payment processing fee</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4.5%</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a:latin typeface="Arial"/>
                          <a:ea typeface="Times New Roman"/>
                          <a:cs typeface="Times New Roman"/>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9614">
                <a:tc>
                  <a:txBody>
                    <a:bodyPr/>
                    <a:lstStyle/>
                    <a:p>
                      <a:pPr marL="0" marR="0">
                        <a:spcBef>
                          <a:spcPts val="0"/>
                        </a:spcBef>
                        <a:spcAft>
                          <a:spcPts val="0"/>
                        </a:spcAft>
                      </a:pPr>
                      <a:r>
                        <a:rPr lang="en-US" sz="1000" b="1">
                          <a:latin typeface="Arial"/>
                          <a:ea typeface="Times New Roman"/>
                          <a:cs typeface="Times New Roman"/>
                        </a:rPr>
                        <a:t>Discount rate</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000" b="1">
                          <a:latin typeface="Arial"/>
                          <a:ea typeface="Times New Roman"/>
                          <a:cs typeface="Times New Roman"/>
                        </a:rPr>
                        <a:t>10.0%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dirty="0">
                          <a:latin typeface="Arial"/>
                          <a:ea typeface="Times New Roman"/>
                          <a:cs typeface="Times New Roman"/>
                        </a:rPr>
                        <a:t> </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000" b="1" dirty="0">
                          <a:latin typeface="Arial"/>
                          <a:ea typeface="Times New Roman"/>
                          <a:cs typeface="Times New Roman"/>
                        </a:rPr>
                        <a:t> </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cxnSp>
        <p:nvCxnSpPr>
          <p:cNvPr id="11" name="Straight Connector 10"/>
          <p:cNvCxnSpPr/>
          <p:nvPr/>
        </p:nvCxnSpPr>
        <p:spPr bwMode="auto">
          <a:xfrm>
            <a:off x="0" y="5519058"/>
            <a:ext cx="9144000" cy="1588"/>
          </a:xfrm>
          <a:prstGeom prst="line">
            <a:avLst/>
          </a:prstGeom>
          <a:noFill/>
          <a:ln w="9525" cap="flat" cmpd="sng" algn="ctr">
            <a:solidFill>
              <a:srgbClr val="00206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NPV Cumulative Probability Distribution</a:t>
            </a:r>
            <a:endParaRPr lang="en-US" dirty="0"/>
          </a:p>
        </p:txBody>
      </p:sp>
      <p:sp>
        <p:nvSpPr>
          <p:cNvPr id="5" name="Footer Placeholder 4"/>
          <p:cNvSpPr>
            <a:spLocks noGrp="1"/>
          </p:cNvSpPr>
          <p:nvPr>
            <p:ph type="ftr" sz="quarter" idx="11"/>
          </p:nvPr>
        </p:nvSpPr>
        <p:spPr/>
        <p:txBody>
          <a:bodyPr/>
          <a:lstStyle/>
          <a:p>
            <a:pPr>
              <a:defRPr/>
            </a:pPr>
            <a:r>
              <a:rPr lang="en-US" dirty="0" smtClean="0"/>
              <a:t>Anderson, Beres, Shaw, Valadez</a:t>
            </a:r>
            <a:endParaRPr lang="en-US" dirty="0"/>
          </a:p>
        </p:txBody>
      </p:sp>
      <p:sp>
        <p:nvSpPr>
          <p:cNvPr id="6" name="Slide Number Placeholder 5"/>
          <p:cNvSpPr>
            <a:spLocks noGrp="1"/>
          </p:cNvSpPr>
          <p:nvPr>
            <p:ph type="sldNum" sz="quarter" idx="12"/>
          </p:nvPr>
        </p:nvSpPr>
        <p:spPr/>
        <p:txBody>
          <a:bodyPr/>
          <a:lstStyle/>
          <a:p>
            <a:pPr>
              <a:defRPr/>
            </a:pPr>
            <a:fld id="{FF83D834-8C0C-4822-A026-A300CB08E284}" type="slidenum">
              <a:rPr lang="en-US" smtClean="0"/>
              <a:pPr>
                <a:defRPr/>
              </a:pPr>
              <a:t>16</a:t>
            </a:fld>
            <a:endParaRPr lang="en-US"/>
          </a:p>
        </p:txBody>
      </p:sp>
      <p:pic>
        <p:nvPicPr>
          <p:cNvPr id="7" name="Content Placeholder 6"/>
          <p:cNvPicPr>
            <a:picLocks noGrp="1"/>
          </p:cNvPicPr>
          <p:nvPr>
            <p:ph idx="1"/>
          </p:nvPr>
        </p:nvPicPr>
        <p:blipFill>
          <a:blip r:embed="rId3"/>
          <a:srcRect/>
          <a:stretch>
            <a:fillRect/>
          </a:stretch>
        </p:blipFill>
        <p:spPr bwMode="auto">
          <a:xfrm>
            <a:off x="685801" y="1447800"/>
            <a:ext cx="7445648" cy="4678363"/>
          </a:xfrm>
          <a:prstGeom prst="rect">
            <a:avLst/>
          </a:prstGeom>
          <a:noFill/>
          <a:ln w="9525">
            <a:noFill/>
            <a:miter lim="800000"/>
            <a:headEnd/>
            <a:tailEnd/>
          </a:ln>
          <a:effectLst/>
        </p:spPr>
      </p:pic>
      <p:cxnSp>
        <p:nvCxnSpPr>
          <p:cNvPr id="9" name="Straight Connector 8"/>
          <p:cNvCxnSpPr/>
          <p:nvPr/>
        </p:nvCxnSpPr>
        <p:spPr bwMode="auto">
          <a:xfrm rot="5400000" flipH="1" flipV="1">
            <a:off x="822960" y="4114800"/>
            <a:ext cx="4419600" cy="1588"/>
          </a:xfrm>
          <a:prstGeom prst="line">
            <a:avLst/>
          </a:prstGeom>
          <a:noFill/>
          <a:ln w="9525" cap="flat" cmpd="sng" algn="ctr">
            <a:solidFill>
              <a:srgbClr val="002060"/>
            </a:solidFill>
            <a:prstDash val="solid"/>
            <a:round/>
            <a:headEnd type="none" w="med" len="med"/>
            <a:tailEnd type="none"/>
          </a:ln>
          <a:effectLst/>
        </p:spPr>
      </p:cxnSp>
      <p:sp>
        <p:nvSpPr>
          <p:cNvPr id="12" name="Rectangle 11"/>
          <p:cNvSpPr/>
          <p:nvPr/>
        </p:nvSpPr>
        <p:spPr>
          <a:xfrm>
            <a:off x="3048000" y="3505200"/>
            <a:ext cx="2662908" cy="338554"/>
          </a:xfrm>
          <a:prstGeom prst="rect">
            <a:avLst/>
          </a:prstGeom>
        </p:spPr>
        <p:txBody>
          <a:bodyPr wrap="none">
            <a:spAutoFit/>
          </a:bodyPr>
          <a:lstStyle/>
          <a:p>
            <a:r>
              <a:rPr lang="en-US" sz="1600" b="1" dirty="0" smtClean="0"/>
              <a:t>E[NPV] = 33,127,918</a:t>
            </a:r>
            <a:endParaRPr lang="en-US" sz="1600" b="1" dirty="0"/>
          </a:p>
        </p:txBody>
      </p:sp>
      <p:graphicFrame>
        <p:nvGraphicFramePr>
          <p:cNvPr id="10" name="Table 9"/>
          <p:cNvGraphicFramePr>
            <a:graphicFrameLocks noGrp="1"/>
          </p:cNvGraphicFramePr>
          <p:nvPr/>
        </p:nvGraphicFramePr>
        <p:xfrm>
          <a:off x="3657600" y="4876800"/>
          <a:ext cx="4183380" cy="838200"/>
        </p:xfrm>
        <a:graphic>
          <a:graphicData uri="http://schemas.openxmlformats.org/drawingml/2006/table">
            <a:tbl>
              <a:tblPr/>
              <a:tblGrid>
                <a:gridCol w="1440180"/>
                <a:gridCol w="914400"/>
                <a:gridCol w="971550"/>
                <a:gridCol w="857250"/>
              </a:tblGrid>
              <a:tr h="0">
                <a:tc>
                  <a:txBody>
                    <a:bodyPr/>
                    <a:lstStyle/>
                    <a:p>
                      <a:pPr marL="0" marR="0">
                        <a:spcBef>
                          <a:spcPts val="0"/>
                        </a:spcBef>
                        <a:spcAft>
                          <a:spcPts val="0"/>
                        </a:spcAft>
                      </a:pP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b="1">
                          <a:latin typeface="Calibri"/>
                          <a:ea typeface="Calibri"/>
                          <a:cs typeface="Times New Roman"/>
                        </a:rPr>
                        <a:t>LOW</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b="1">
                          <a:latin typeface="Calibri"/>
                          <a:ea typeface="Calibri"/>
                          <a:cs typeface="Times New Roman"/>
                        </a:rPr>
                        <a:t>NOMINAL</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b="1">
                          <a:latin typeface="Calibri"/>
                          <a:ea typeface="Calibri"/>
                          <a:cs typeface="Times New Roman"/>
                        </a:rPr>
                        <a:t>HIGH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marR="0">
                        <a:spcBef>
                          <a:spcPts val="0"/>
                        </a:spcBef>
                        <a:spcAft>
                          <a:spcPts val="0"/>
                        </a:spcAft>
                      </a:pPr>
                      <a:r>
                        <a:rPr lang="en-US" sz="1100" b="1">
                          <a:latin typeface="Calibri"/>
                          <a:ea typeface="Calibri"/>
                          <a:cs typeface="Times New Roman"/>
                        </a:rPr>
                        <a:t>INITIAL SALES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dirty="0">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a:latin typeface="Calibri"/>
                          <a:ea typeface="Calibri"/>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marR="0">
                        <a:spcBef>
                          <a:spcPts val="0"/>
                        </a:spcBef>
                        <a:spcAft>
                          <a:spcPts val="0"/>
                        </a:spcAft>
                      </a:pPr>
                      <a:r>
                        <a:rPr lang="en-US" sz="1100" b="1">
                          <a:latin typeface="Calibri"/>
                          <a:ea typeface="Calibri"/>
                          <a:cs typeface="Times New Roman"/>
                        </a:rPr>
                        <a:t>PHASE 1 GROWTH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a:latin typeface="Calibri"/>
                          <a:ea typeface="Calibri"/>
                          <a:cs typeface="Times New Roman"/>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dirty="0" smtClean="0">
                          <a:latin typeface="Calibri"/>
                          <a:ea typeface="Calibri"/>
                          <a:cs typeface="Times New Roman"/>
                        </a:rPr>
                        <a:t>50</a:t>
                      </a:r>
                      <a:r>
                        <a:rPr lang="en-US" sz="1100" dirty="0">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dirty="0" smtClean="0">
                          <a:latin typeface="Calibri"/>
                          <a:ea typeface="Calibri"/>
                          <a:cs typeface="Times New Roman"/>
                        </a:rPr>
                        <a:t>60</a:t>
                      </a:r>
                      <a:r>
                        <a:rPr lang="en-US" sz="1100" dirty="0">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marR="0">
                        <a:spcBef>
                          <a:spcPts val="0"/>
                        </a:spcBef>
                        <a:spcAft>
                          <a:spcPts val="0"/>
                        </a:spcAft>
                      </a:pPr>
                      <a:r>
                        <a:rPr lang="en-US" sz="1100" b="1">
                          <a:latin typeface="Calibri"/>
                          <a:ea typeface="Calibri"/>
                          <a:cs typeface="Times New Roman"/>
                        </a:rPr>
                        <a:t>PHASE 2 GROWTH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a:latin typeface="Calibri"/>
                          <a:ea typeface="Calibri"/>
                          <a:cs typeface="Times New Roman"/>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a:latin typeface="Calibri"/>
                          <a:ea typeface="Calibri"/>
                          <a:cs typeface="Times New Roman"/>
                        </a:rPr>
                        <a:t>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a:latin typeface="Calibri"/>
                          <a:ea typeface="Calibri"/>
                          <a:cs typeface="Times New Roman"/>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marR="0">
                        <a:spcBef>
                          <a:spcPts val="0"/>
                        </a:spcBef>
                        <a:spcAft>
                          <a:spcPts val="0"/>
                        </a:spcAft>
                      </a:pPr>
                      <a:r>
                        <a:rPr lang="en-US" sz="1100" b="1">
                          <a:latin typeface="Calibri"/>
                          <a:ea typeface="Calibri"/>
                          <a:cs typeface="Times New Roman"/>
                        </a:rPr>
                        <a:t>PHASE 3 GROWTH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a:latin typeface="Calibri"/>
                          <a:ea typeface="Calibri"/>
                          <a:cs typeface="Times New Roman"/>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dirty="0">
                          <a:latin typeface="Calibri"/>
                          <a:ea typeface="Calibri"/>
                          <a:cs typeface="Times New Roman"/>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100" dirty="0">
                          <a:latin typeface="Calibri"/>
                          <a:ea typeface="Calibri"/>
                          <a:cs typeface="Times New Roman"/>
                        </a:rPr>
                        <a:t>150%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457200"/>
            <a:ext cx="8686800" cy="762000"/>
          </a:xfrm>
        </p:spPr>
        <p:txBody>
          <a:bodyPr/>
          <a:lstStyle/>
          <a:p>
            <a:r>
              <a:rPr lang="en-US" sz="2400" dirty="0" smtClean="0"/>
              <a:t>SSES Prototype – Design and Capabilities</a:t>
            </a:r>
          </a:p>
        </p:txBody>
      </p:sp>
      <p:sp>
        <p:nvSpPr>
          <p:cNvPr id="27651" name="Content Placeholder 2"/>
          <p:cNvSpPr>
            <a:spLocks noGrp="1"/>
          </p:cNvSpPr>
          <p:nvPr>
            <p:ph idx="1"/>
          </p:nvPr>
        </p:nvSpPr>
        <p:spPr>
          <a:xfrm>
            <a:off x="398585" y="1148863"/>
            <a:ext cx="8534400" cy="4824901"/>
          </a:xfrm>
        </p:spPr>
        <p:txBody>
          <a:bodyPr/>
          <a:lstStyle/>
          <a:p>
            <a:pPr>
              <a:buNone/>
            </a:pPr>
            <a:r>
              <a:rPr lang="en-US" b="1" dirty="0" smtClean="0"/>
              <a:t>Design:</a:t>
            </a:r>
          </a:p>
          <a:p>
            <a:r>
              <a:rPr lang="en-US" dirty="0" smtClean="0"/>
              <a:t>GUI driven design tool/environment</a:t>
            </a:r>
          </a:p>
          <a:p>
            <a:r>
              <a:rPr lang="en-US" dirty="0" smtClean="0"/>
              <a:t>Based on network model data structures and algorithms </a:t>
            </a:r>
          </a:p>
          <a:p>
            <a:pPr>
              <a:buNone/>
            </a:pPr>
            <a:r>
              <a:rPr lang="en-US" b="1" dirty="0" smtClean="0"/>
              <a:t>Capabilities:</a:t>
            </a:r>
            <a:r>
              <a:rPr lang="en-US" dirty="0" smtClean="0"/>
              <a:t> </a:t>
            </a:r>
          </a:p>
          <a:p>
            <a:r>
              <a:rPr lang="en-US" dirty="0" smtClean="0"/>
              <a:t>Characterize and represent site topography</a:t>
            </a:r>
          </a:p>
          <a:p>
            <a:r>
              <a:rPr lang="en-US" dirty="0" smtClean="0"/>
              <a:t>Select threats and objectives, calculate routes</a:t>
            </a:r>
          </a:p>
          <a:p>
            <a:r>
              <a:rPr lang="en-US" dirty="0" smtClean="0"/>
              <a:t>Select and place sensors, calculate sensor coverage</a:t>
            </a:r>
          </a:p>
          <a:p>
            <a:r>
              <a:rPr lang="en-US" dirty="0" smtClean="0"/>
              <a:t>Calculate intruder probability of detection, find and fix sensor coverage gaps and vulnerable routes</a:t>
            </a:r>
          </a:p>
          <a:p>
            <a:r>
              <a:rPr lang="en-US" dirty="0" smtClean="0"/>
              <a:t>Estimate costs</a:t>
            </a:r>
          </a:p>
          <a:p>
            <a:r>
              <a:rPr lang="en-US" dirty="0" smtClean="0"/>
              <a:t>Perform rapid design iterations</a:t>
            </a:r>
          </a:p>
        </p:txBody>
      </p:sp>
      <p:sp>
        <p:nvSpPr>
          <p:cNvPr id="27652" name="Footer Placeholder 4"/>
          <p:cNvSpPr>
            <a:spLocks noGrp="1"/>
          </p:cNvSpPr>
          <p:nvPr>
            <p:ph type="ftr" sz="quarter" idx="11"/>
          </p:nvPr>
        </p:nvSpPr>
        <p:spPr>
          <a:noFill/>
        </p:spPr>
        <p:txBody>
          <a:bodyPr/>
          <a:lstStyle/>
          <a:p>
            <a:r>
              <a:rPr lang="en-US" dirty="0" smtClean="0"/>
              <a:t>Anderson, Beres, Shaw, Valadez</a:t>
            </a:r>
          </a:p>
        </p:txBody>
      </p:sp>
      <p:sp>
        <p:nvSpPr>
          <p:cNvPr id="27653" name="Slide Number Placeholder 5"/>
          <p:cNvSpPr>
            <a:spLocks noGrp="1"/>
          </p:cNvSpPr>
          <p:nvPr>
            <p:ph type="sldNum" sz="quarter" idx="12"/>
          </p:nvPr>
        </p:nvSpPr>
        <p:spPr>
          <a:noFill/>
        </p:spPr>
        <p:txBody>
          <a:bodyPr/>
          <a:lstStyle/>
          <a:p>
            <a:fld id="{4D3E0F59-C342-4ACF-B301-8EE36F6531B9}" type="slidenum">
              <a:rPr lang="en-US" smtClean="0"/>
              <a:pPr/>
              <a:t>17</a:t>
            </a:fld>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18</a:t>
            </a:fld>
            <a:endParaRPr lang="en-US"/>
          </a:p>
        </p:txBody>
      </p:sp>
      <p:sp>
        <p:nvSpPr>
          <p:cNvPr id="7" name="Title 6"/>
          <p:cNvSpPr>
            <a:spLocks noGrp="1"/>
          </p:cNvSpPr>
          <p:nvPr>
            <p:ph type="title"/>
          </p:nvPr>
        </p:nvSpPr>
        <p:spPr/>
        <p:txBody>
          <a:bodyPr/>
          <a:lstStyle/>
          <a:p>
            <a:r>
              <a:rPr lang="en-US" dirty="0" smtClean="0"/>
              <a:t>New SSES Project: </a:t>
            </a:r>
            <a:r>
              <a:rPr lang="en-US" dirty="0" err="1" smtClean="0"/>
              <a:t>Balad</a:t>
            </a:r>
            <a:r>
              <a:rPr lang="en-US" dirty="0" smtClean="0"/>
              <a:t> Camp</a:t>
            </a:r>
            <a:endParaRPr lang="en-US" dirty="0"/>
          </a:p>
        </p:txBody>
      </p:sp>
      <p:pic>
        <p:nvPicPr>
          <p:cNvPr id="1026" name="Picture 2"/>
          <p:cNvPicPr>
            <a:picLocks noChangeAspect="1" noChangeArrowheads="1"/>
          </p:cNvPicPr>
          <p:nvPr/>
        </p:nvPicPr>
        <p:blipFill>
          <a:blip r:embed="rId2" cstate="screen"/>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19</a:t>
            </a:fld>
            <a:endParaRPr lang="en-US"/>
          </a:p>
        </p:txBody>
      </p:sp>
      <p:sp>
        <p:nvSpPr>
          <p:cNvPr id="7" name="Title 6"/>
          <p:cNvSpPr>
            <a:spLocks noGrp="1"/>
          </p:cNvSpPr>
          <p:nvPr>
            <p:ph type="title"/>
          </p:nvPr>
        </p:nvSpPr>
        <p:spPr/>
        <p:txBody>
          <a:bodyPr/>
          <a:lstStyle/>
          <a:p>
            <a:r>
              <a:rPr lang="en-US" dirty="0" smtClean="0"/>
              <a:t>Terrain Network Model</a:t>
            </a:r>
            <a:endParaRPr lang="en-US" dirty="0"/>
          </a:p>
        </p:txBody>
      </p:sp>
      <p:pic>
        <p:nvPicPr>
          <p:cNvPr id="2051" name="Picture 3"/>
          <p:cNvPicPr>
            <a:picLocks noChangeAspect="1" noChangeArrowheads="1"/>
          </p:cNvPicPr>
          <p:nvPr/>
        </p:nvPicPr>
        <p:blipFill>
          <a:blip r:embed="rId2" cstate="screen"/>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Footer Placeholder 4"/>
          <p:cNvSpPr>
            <a:spLocks noGrp="1"/>
          </p:cNvSpPr>
          <p:nvPr>
            <p:ph type="ftr" sz="quarter" idx="11"/>
          </p:nvPr>
        </p:nvSpPr>
        <p:spPr>
          <a:noFill/>
        </p:spPr>
        <p:txBody>
          <a:bodyPr/>
          <a:lstStyle/>
          <a:p>
            <a:r>
              <a:rPr lang="en-US" smtClean="0"/>
              <a:t>Anderson, Beres, Shaw, Valadez</a:t>
            </a:r>
          </a:p>
        </p:txBody>
      </p:sp>
      <p:sp>
        <p:nvSpPr>
          <p:cNvPr id="15362" name="Slide Number Placeholder 5"/>
          <p:cNvSpPr>
            <a:spLocks noGrp="1"/>
          </p:cNvSpPr>
          <p:nvPr>
            <p:ph type="sldNum" sz="quarter" idx="12"/>
          </p:nvPr>
        </p:nvSpPr>
        <p:spPr>
          <a:noFill/>
        </p:spPr>
        <p:txBody>
          <a:bodyPr/>
          <a:lstStyle/>
          <a:p>
            <a:fld id="{03E9F0B6-757D-468B-A034-BB3499E9F2F1}" type="slidenum">
              <a:rPr lang="en-US" smtClean="0"/>
              <a:pPr/>
              <a:t>2</a:t>
            </a:fld>
            <a:endParaRPr lang="en-US" smtClean="0"/>
          </a:p>
        </p:txBody>
      </p:sp>
      <p:sp>
        <p:nvSpPr>
          <p:cNvPr id="15363" name="Rectangle 2"/>
          <p:cNvSpPr>
            <a:spLocks noGrp="1" noChangeArrowheads="1"/>
          </p:cNvSpPr>
          <p:nvPr>
            <p:ph type="title" idx="4294967295"/>
          </p:nvPr>
        </p:nvSpPr>
        <p:spPr>
          <a:xfrm>
            <a:off x="457200" y="609600"/>
            <a:ext cx="8229600" cy="609600"/>
          </a:xfrm>
        </p:spPr>
        <p:txBody>
          <a:bodyPr/>
          <a:lstStyle/>
          <a:p>
            <a:r>
              <a:rPr lang="en-US" smtClean="0"/>
              <a:t>Project context:</a:t>
            </a:r>
          </a:p>
        </p:txBody>
      </p:sp>
      <p:sp>
        <p:nvSpPr>
          <p:cNvPr id="15364" name="Rectangle 3"/>
          <p:cNvSpPr txBox="1">
            <a:spLocks noChangeArrowheads="1"/>
          </p:cNvSpPr>
          <p:nvPr/>
        </p:nvSpPr>
        <p:spPr bwMode="auto">
          <a:xfrm>
            <a:off x="533400" y="1143000"/>
            <a:ext cx="8229600" cy="5181600"/>
          </a:xfrm>
          <a:prstGeom prst="rect">
            <a:avLst/>
          </a:prstGeom>
          <a:noFill/>
          <a:ln w="9525">
            <a:noFill/>
            <a:miter lim="800000"/>
            <a:headEnd/>
            <a:tailEnd/>
          </a:ln>
        </p:spPr>
        <p:txBody>
          <a:bodyPr/>
          <a:lstStyle/>
          <a:p>
            <a:pPr>
              <a:spcBef>
                <a:spcPts val="600"/>
              </a:spcBef>
              <a:spcAft>
                <a:spcPts val="600"/>
              </a:spcAft>
            </a:pPr>
            <a:r>
              <a:rPr lang="en-US" sz="2000" b="1"/>
              <a:t>Team:	</a:t>
            </a:r>
            <a:r>
              <a:rPr lang="en-US" sz="2000"/>
              <a:t>  Helen Anderson, Steve Beres, Joe Shaw, Tim Valadez</a:t>
            </a:r>
          </a:p>
          <a:p>
            <a:pPr>
              <a:spcBef>
                <a:spcPts val="600"/>
              </a:spcBef>
              <a:spcAft>
                <a:spcPts val="600"/>
              </a:spcAft>
            </a:pPr>
            <a:r>
              <a:rPr lang="en-US" sz="2000" b="1"/>
              <a:t>Role:</a:t>
            </a:r>
            <a:r>
              <a:rPr lang="en-US" sz="2000"/>
              <a:t>  The team is acting as a product development team for a Sensor Suite Evaluation System (SSES) that will improve of the design of electronic security systems (ESS) used to detect intrusion into a defended site</a:t>
            </a:r>
          </a:p>
          <a:p>
            <a:pPr>
              <a:spcBef>
                <a:spcPts val="600"/>
              </a:spcBef>
              <a:spcAft>
                <a:spcPts val="600"/>
              </a:spcAft>
            </a:pPr>
            <a:r>
              <a:rPr lang="en-US" sz="2000" b="1"/>
              <a:t>Terms of Reference:</a:t>
            </a:r>
          </a:p>
          <a:p>
            <a:pPr lvl="1">
              <a:spcBef>
                <a:spcPts val="600"/>
              </a:spcBef>
              <a:spcAft>
                <a:spcPts val="600"/>
              </a:spcAft>
            </a:pPr>
            <a:r>
              <a:rPr lang="en-US" sz="2000" b="1"/>
              <a:t>ESS:</a:t>
            </a:r>
            <a:r>
              <a:rPr lang="en-US" sz="2000"/>
              <a:t>  Set of exterior sensors of various types selected and positioned to detect intrusion into a specific site – what we are trying to design and sell to the customer</a:t>
            </a:r>
            <a:endParaRPr lang="en-US" sz="2000" b="1"/>
          </a:p>
          <a:p>
            <a:pPr lvl="1">
              <a:spcBef>
                <a:spcPts val="600"/>
              </a:spcBef>
              <a:spcAft>
                <a:spcPts val="600"/>
              </a:spcAft>
            </a:pPr>
            <a:r>
              <a:rPr lang="en-US" sz="2000" b="1"/>
              <a:t>SSES:  </a:t>
            </a:r>
            <a:r>
              <a:rPr lang="en-US" sz="2000"/>
              <a:t>Software based design and assessment tool that supports and enhances the ESS design process by facilitating site characterization and the selection, placement, and evaluation of sensor suites – what we are trying to build to improve our ESS designs and license to other ESS designers</a:t>
            </a:r>
            <a:endParaRPr lang="en-US" sz="2000" b="1"/>
          </a:p>
          <a:p>
            <a:pPr>
              <a:spcBef>
                <a:spcPts val="600"/>
              </a:spcBef>
              <a:spcAft>
                <a:spcPts val="600"/>
              </a:spcAft>
            </a:pPr>
            <a:endParaRPr lang="en-US" sz="20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20</a:t>
            </a:fld>
            <a:endParaRPr lang="en-US"/>
          </a:p>
        </p:txBody>
      </p:sp>
      <p:sp>
        <p:nvSpPr>
          <p:cNvPr id="7" name="Title 6"/>
          <p:cNvSpPr>
            <a:spLocks noGrp="1"/>
          </p:cNvSpPr>
          <p:nvPr>
            <p:ph type="title"/>
          </p:nvPr>
        </p:nvSpPr>
        <p:spPr/>
        <p:txBody>
          <a:bodyPr/>
          <a:lstStyle/>
          <a:p>
            <a:r>
              <a:rPr lang="en-US" dirty="0" smtClean="0"/>
              <a:t>Mobility Network Model</a:t>
            </a:r>
            <a:endParaRPr lang="en-US" dirty="0"/>
          </a:p>
        </p:txBody>
      </p:sp>
      <p:pic>
        <p:nvPicPr>
          <p:cNvPr id="3074" name="Picture 2"/>
          <p:cNvPicPr>
            <a:picLocks noChangeAspect="1" noChangeArrowheads="1"/>
          </p:cNvPicPr>
          <p:nvPr/>
        </p:nvPicPr>
        <p:blipFill>
          <a:blip r:embed="rId2" cstate="screen"/>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21</a:t>
            </a:fld>
            <a:endParaRPr lang="en-US"/>
          </a:p>
        </p:txBody>
      </p:sp>
      <p:sp>
        <p:nvSpPr>
          <p:cNvPr id="7" name="Title 6"/>
          <p:cNvSpPr>
            <a:spLocks noGrp="1"/>
          </p:cNvSpPr>
          <p:nvPr>
            <p:ph type="title"/>
          </p:nvPr>
        </p:nvSpPr>
        <p:spPr/>
        <p:txBody>
          <a:bodyPr/>
          <a:lstStyle/>
          <a:p>
            <a:r>
              <a:rPr lang="en-US" dirty="0" smtClean="0"/>
              <a:t>Mobility Network Cost - </a:t>
            </a:r>
            <a:r>
              <a:rPr lang="en-US" sz="2400" dirty="0" smtClean="0"/>
              <a:t>Vehicle</a:t>
            </a:r>
            <a:endParaRPr lang="en-US" sz="2400" dirty="0"/>
          </a:p>
        </p:txBody>
      </p:sp>
      <p:pic>
        <p:nvPicPr>
          <p:cNvPr id="6150" name="Picture 6"/>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22</a:t>
            </a:fld>
            <a:endParaRPr lang="en-US"/>
          </a:p>
        </p:txBody>
      </p:sp>
      <p:sp>
        <p:nvSpPr>
          <p:cNvPr id="7" name="Title 6"/>
          <p:cNvSpPr>
            <a:spLocks noGrp="1"/>
          </p:cNvSpPr>
          <p:nvPr>
            <p:ph type="title"/>
          </p:nvPr>
        </p:nvSpPr>
        <p:spPr/>
        <p:txBody>
          <a:bodyPr/>
          <a:lstStyle/>
          <a:p>
            <a:r>
              <a:rPr lang="en-US" dirty="0" smtClean="0"/>
              <a:t>Mobility Network Cost - </a:t>
            </a:r>
            <a:r>
              <a:rPr lang="en-US" sz="2400" dirty="0" smtClean="0"/>
              <a:t>Personnel</a:t>
            </a:r>
            <a:endParaRPr lang="en-US" sz="2400" dirty="0"/>
          </a:p>
        </p:txBody>
      </p:sp>
      <p:pic>
        <p:nvPicPr>
          <p:cNvPr id="5126" name="Picture 6"/>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39150" cy="762000"/>
          </a:xfrm>
        </p:spPr>
        <p:txBody>
          <a:bodyPr/>
          <a:lstStyle/>
          <a:p>
            <a:r>
              <a:rPr lang="en-US" dirty="0" smtClean="0"/>
              <a:t>Intruder Quickest Ingress Path - </a:t>
            </a:r>
            <a:r>
              <a:rPr lang="en-US" sz="2400" dirty="0" smtClean="0"/>
              <a:t>Vehicle</a:t>
            </a:r>
            <a:endParaRPr lang="en-US" sz="2400"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23</a:t>
            </a:fld>
            <a:endParaRPr lang="en-US"/>
          </a:p>
        </p:txBody>
      </p:sp>
      <p:pic>
        <p:nvPicPr>
          <p:cNvPr id="7171" name="Picture 3"/>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49" y="457200"/>
            <a:ext cx="8677275" cy="762000"/>
          </a:xfrm>
        </p:spPr>
        <p:txBody>
          <a:bodyPr/>
          <a:lstStyle/>
          <a:p>
            <a:r>
              <a:rPr lang="en-US" dirty="0" smtClean="0"/>
              <a:t>Intruder Quickest Ingress Path - </a:t>
            </a:r>
            <a:r>
              <a:rPr lang="en-US" sz="2400" dirty="0" smtClean="0"/>
              <a:t>Personnel</a:t>
            </a:r>
            <a:endParaRPr lang="en-US" sz="2400"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24</a:t>
            </a:fld>
            <a:endParaRPr lang="en-US"/>
          </a:p>
        </p:txBody>
      </p:sp>
      <p:pic>
        <p:nvPicPr>
          <p:cNvPr id="8195" name="Picture 3"/>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Sensor Plan - 2 CCTV on Gates</a:t>
            </a:r>
            <a:endParaRPr lang="en-US"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25</a:t>
            </a:fld>
            <a:endParaRPr lang="en-US"/>
          </a:p>
        </p:txBody>
      </p:sp>
      <p:pic>
        <p:nvPicPr>
          <p:cNvPr id="10248" name="Picture 8"/>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Sensor Plan</a:t>
            </a:r>
            <a:endParaRPr lang="en-US"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26</a:t>
            </a:fld>
            <a:endParaRPr lang="en-US"/>
          </a:p>
        </p:txBody>
      </p:sp>
      <p:pic>
        <p:nvPicPr>
          <p:cNvPr id="11266" name="Picture 2"/>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8562975" cy="762000"/>
          </a:xfrm>
        </p:spPr>
        <p:txBody>
          <a:bodyPr/>
          <a:lstStyle/>
          <a:p>
            <a:r>
              <a:rPr lang="en-US" dirty="0" smtClean="0"/>
              <a:t>Improved Plan – Full Perimeter Coverage</a:t>
            </a:r>
            <a:endParaRPr lang="en-US"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27</a:t>
            </a:fld>
            <a:endParaRPr lang="en-US"/>
          </a:p>
        </p:txBody>
      </p:sp>
      <p:pic>
        <p:nvPicPr>
          <p:cNvPr id="15362" name="Picture 2"/>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8467725" cy="762000"/>
          </a:xfrm>
        </p:spPr>
        <p:txBody>
          <a:bodyPr/>
          <a:lstStyle/>
          <a:p>
            <a:r>
              <a:rPr lang="en-US" dirty="0" smtClean="0"/>
              <a:t>Actually (Almost) Full Perimeter</a:t>
            </a:r>
            <a:endParaRPr lang="en-US"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28</a:t>
            </a:fld>
            <a:endParaRPr lang="en-US"/>
          </a:p>
        </p:txBody>
      </p:sp>
      <p:pic>
        <p:nvPicPr>
          <p:cNvPr id="13314" name="Picture 2"/>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29</a:t>
            </a:fld>
            <a:endParaRPr lang="en-US"/>
          </a:p>
        </p:txBody>
      </p:sp>
      <p:sp>
        <p:nvSpPr>
          <p:cNvPr id="7" name="Title 6"/>
          <p:cNvSpPr>
            <a:spLocks noGrp="1"/>
          </p:cNvSpPr>
          <p:nvPr>
            <p:ph type="title"/>
          </p:nvPr>
        </p:nvSpPr>
        <p:spPr>
          <a:xfrm>
            <a:off x="457199" y="457200"/>
            <a:ext cx="8448675" cy="762000"/>
          </a:xfrm>
        </p:spPr>
        <p:txBody>
          <a:bodyPr/>
          <a:lstStyle/>
          <a:p>
            <a:r>
              <a:rPr lang="en-US" dirty="0" smtClean="0"/>
              <a:t>Corrected Plan With Gap Plugged </a:t>
            </a:r>
            <a:endParaRPr lang="en-US" dirty="0"/>
          </a:p>
        </p:txBody>
      </p:sp>
      <p:pic>
        <p:nvPicPr>
          <p:cNvPr id="12293" name="Picture 5"/>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Footer Placeholder 4"/>
          <p:cNvSpPr>
            <a:spLocks noGrp="1"/>
          </p:cNvSpPr>
          <p:nvPr>
            <p:ph type="ftr" sz="quarter" idx="11"/>
          </p:nvPr>
        </p:nvSpPr>
        <p:spPr>
          <a:noFill/>
        </p:spPr>
        <p:txBody>
          <a:bodyPr/>
          <a:lstStyle/>
          <a:p>
            <a:r>
              <a:rPr lang="en-US" dirty="0" smtClean="0"/>
              <a:t>Anderson, Beres, Shaw, Valadez</a:t>
            </a:r>
          </a:p>
        </p:txBody>
      </p:sp>
      <p:sp>
        <p:nvSpPr>
          <p:cNvPr id="14340" name="Slide Number Placeholder 5"/>
          <p:cNvSpPr>
            <a:spLocks noGrp="1"/>
          </p:cNvSpPr>
          <p:nvPr>
            <p:ph type="sldNum" sz="quarter" idx="12"/>
          </p:nvPr>
        </p:nvSpPr>
        <p:spPr>
          <a:noFill/>
        </p:spPr>
        <p:txBody>
          <a:bodyPr/>
          <a:lstStyle/>
          <a:p>
            <a:fld id="{8CF39E16-40C2-4B58-AEA0-E964C08FB61D}" type="slidenum">
              <a:rPr lang="en-US" smtClean="0"/>
              <a:pPr/>
              <a:t>3</a:t>
            </a:fld>
            <a:endParaRPr lang="en-US" smtClean="0"/>
          </a:p>
        </p:txBody>
      </p:sp>
      <p:sp>
        <p:nvSpPr>
          <p:cNvPr id="14341" name="Text Box 23"/>
          <p:cNvSpPr txBox="1">
            <a:spLocks noChangeArrowheads="1"/>
          </p:cNvSpPr>
          <p:nvPr/>
        </p:nvSpPr>
        <p:spPr bwMode="auto">
          <a:xfrm>
            <a:off x="3867150" y="1955800"/>
            <a:ext cx="1460500" cy="723900"/>
          </a:xfrm>
          <a:prstGeom prst="rect">
            <a:avLst/>
          </a:prstGeom>
          <a:solidFill>
            <a:srgbClr val="CCECFF"/>
          </a:solidFill>
          <a:ln w="6350">
            <a:solidFill>
              <a:srgbClr val="000000"/>
            </a:solidFill>
            <a:miter lim="800000"/>
            <a:headEnd/>
            <a:tailEnd/>
          </a:ln>
        </p:spPr>
        <p:txBody>
          <a:bodyPr lIns="45720" rIns="45720"/>
          <a:lstStyle/>
          <a:p>
            <a:pPr marL="114300" indent="-114300"/>
            <a:r>
              <a:rPr lang="en-US" sz="1000"/>
              <a:t>Detailed ESS design</a:t>
            </a:r>
          </a:p>
          <a:p>
            <a:pPr marL="114300" indent="-114300">
              <a:buFontTx/>
              <a:buChar char="•"/>
            </a:pPr>
            <a:r>
              <a:rPr lang="en-US" sz="1000"/>
              <a:t>Sensor selection</a:t>
            </a:r>
          </a:p>
          <a:p>
            <a:pPr marL="114300" indent="-114300">
              <a:buFontTx/>
              <a:buChar char="•"/>
            </a:pPr>
            <a:r>
              <a:rPr lang="en-US" sz="1000"/>
              <a:t>Sensor placement</a:t>
            </a:r>
          </a:p>
          <a:p>
            <a:pPr marL="114300" indent="-114300">
              <a:buFontTx/>
              <a:buChar char="•"/>
            </a:pPr>
            <a:r>
              <a:rPr lang="en-US" sz="1000"/>
              <a:t>Sensor integration </a:t>
            </a:r>
          </a:p>
        </p:txBody>
      </p:sp>
      <p:sp>
        <p:nvSpPr>
          <p:cNvPr id="14342" name="Rectangle 2"/>
          <p:cNvSpPr>
            <a:spLocks noGrp="1" noChangeArrowheads="1"/>
          </p:cNvSpPr>
          <p:nvPr>
            <p:ph type="title" idx="4294967295"/>
          </p:nvPr>
        </p:nvSpPr>
        <p:spPr>
          <a:xfrm>
            <a:off x="457200" y="609600"/>
            <a:ext cx="8229600" cy="609600"/>
          </a:xfrm>
        </p:spPr>
        <p:txBody>
          <a:bodyPr/>
          <a:lstStyle/>
          <a:p>
            <a:r>
              <a:rPr lang="en-US" smtClean="0"/>
              <a:t>ESS Business Process Flow</a:t>
            </a:r>
          </a:p>
        </p:txBody>
      </p:sp>
      <p:sp>
        <p:nvSpPr>
          <p:cNvPr id="14343" name="Text Box 5"/>
          <p:cNvSpPr txBox="1">
            <a:spLocks noChangeArrowheads="1"/>
          </p:cNvSpPr>
          <p:nvPr/>
        </p:nvSpPr>
        <p:spPr bwMode="auto">
          <a:xfrm>
            <a:off x="393700" y="2057400"/>
            <a:ext cx="1447800" cy="381000"/>
          </a:xfrm>
          <a:prstGeom prst="rect">
            <a:avLst/>
          </a:prstGeom>
          <a:solidFill>
            <a:srgbClr val="FFFF66"/>
          </a:solidFill>
          <a:ln w="6350">
            <a:solidFill>
              <a:srgbClr val="000000"/>
            </a:solidFill>
            <a:miter lim="800000"/>
            <a:headEnd/>
            <a:tailEnd/>
          </a:ln>
        </p:spPr>
        <p:txBody>
          <a:bodyPr lIns="45720" rIns="45720" anchor="ctr" anchorCtr="1"/>
          <a:lstStyle/>
          <a:p>
            <a:pPr algn="ctr">
              <a:spcBef>
                <a:spcPct val="50000"/>
              </a:spcBef>
            </a:pPr>
            <a:r>
              <a:rPr lang="en-US" sz="1000"/>
              <a:t>Determine customer needs / budget</a:t>
            </a:r>
          </a:p>
        </p:txBody>
      </p:sp>
      <p:sp>
        <p:nvSpPr>
          <p:cNvPr id="14344" name="Text Box 6"/>
          <p:cNvSpPr txBox="1">
            <a:spLocks noChangeArrowheads="1"/>
          </p:cNvSpPr>
          <p:nvPr/>
        </p:nvSpPr>
        <p:spPr bwMode="auto">
          <a:xfrm>
            <a:off x="596900" y="2711450"/>
            <a:ext cx="1447800" cy="381000"/>
          </a:xfrm>
          <a:prstGeom prst="rect">
            <a:avLst/>
          </a:prstGeom>
          <a:solidFill>
            <a:srgbClr val="FFFF66"/>
          </a:solidFill>
          <a:ln w="6350">
            <a:solidFill>
              <a:srgbClr val="000000"/>
            </a:solidFill>
            <a:miter lim="800000"/>
            <a:headEnd/>
            <a:tailEnd/>
          </a:ln>
        </p:spPr>
        <p:txBody>
          <a:bodyPr lIns="45720" rIns="45720" anchor="ctr" anchorCtr="1"/>
          <a:lstStyle/>
          <a:p>
            <a:pPr algn="ctr">
              <a:spcBef>
                <a:spcPct val="50000"/>
              </a:spcBef>
            </a:pPr>
            <a:r>
              <a:rPr lang="en-US" sz="1000"/>
              <a:t>Preliminary site survey</a:t>
            </a:r>
          </a:p>
        </p:txBody>
      </p:sp>
      <p:cxnSp>
        <p:nvCxnSpPr>
          <p:cNvPr id="14345" name="AutoShape 7"/>
          <p:cNvCxnSpPr>
            <a:cxnSpLocks noChangeShapeType="1"/>
            <a:stCxn id="14343" idx="2"/>
            <a:endCxn id="14344" idx="0"/>
          </p:cNvCxnSpPr>
          <p:nvPr/>
        </p:nvCxnSpPr>
        <p:spPr bwMode="auto">
          <a:xfrm rot="16200000" flipH="1">
            <a:off x="1082675" y="2473325"/>
            <a:ext cx="273050" cy="203200"/>
          </a:xfrm>
          <a:prstGeom prst="bentConnector3">
            <a:avLst>
              <a:gd name="adj1" fmla="val 50000"/>
            </a:avLst>
          </a:prstGeom>
          <a:noFill/>
          <a:ln w="9525">
            <a:solidFill>
              <a:srgbClr val="009900"/>
            </a:solidFill>
            <a:miter lim="800000"/>
            <a:headEnd/>
            <a:tailEnd type="triangle" w="med" len="med"/>
          </a:ln>
        </p:spPr>
      </p:cxnSp>
      <p:cxnSp>
        <p:nvCxnSpPr>
          <p:cNvPr id="14346" name="AutoShape 9"/>
          <p:cNvCxnSpPr>
            <a:cxnSpLocks noChangeShapeType="1"/>
            <a:stCxn id="14344" idx="2"/>
            <a:endCxn id="14357" idx="0"/>
          </p:cNvCxnSpPr>
          <p:nvPr/>
        </p:nvCxnSpPr>
        <p:spPr bwMode="auto">
          <a:xfrm rot="16200000" flipH="1">
            <a:off x="1297781" y="3115469"/>
            <a:ext cx="274638" cy="228600"/>
          </a:xfrm>
          <a:prstGeom prst="bentConnector3">
            <a:avLst>
              <a:gd name="adj1" fmla="val 49713"/>
            </a:avLst>
          </a:prstGeom>
          <a:noFill/>
          <a:ln w="9525">
            <a:solidFill>
              <a:srgbClr val="009900"/>
            </a:solidFill>
            <a:miter lim="800000"/>
            <a:headEnd/>
            <a:tailEnd type="triangle" w="med" len="med"/>
          </a:ln>
        </p:spPr>
      </p:cxnSp>
      <p:sp>
        <p:nvSpPr>
          <p:cNvPr id="14347" name="Text Box 10"/>
          <p:cNvSpPr txBox="1">
            <a:spLocks noChangeArrowheads="1"/>
          </p:cNvSpPr>
          <p:nvPr/>
        </p:nvSpPr>
        <p:spPr bwMode="auto">
          <a:xfrm>
            <a:off x="1028700" y="4022725"/>
            <a:ext cx="1447800" cy="381000"/>
          </a:xfrm>
          <a:prstGeom prst="rect">
            <a:avLst/>
          </a:prstGeom>
          <a:solidFill>
            <a:srgbClr val="FFFF66"/>
          </a:solidFill>
          <a:ln w="6350">
            <a:solidFill>
              <a:srgbClr val="000000"/>
            </a:solidFill>
            <a:miter lim="800000"/>
            <a:headEnd/>
            <a:tailEnd/>
          </a:ln>
        </p:spPr>
        <p:txBody>
          <a:bodyPr lIns="45720" rIns="45720" anchor="ctr" anchorCtr="1"/>
          <a:lstStyle/>
          <a:p>
            <a:pPr algn="ctr">
              <a:spcBef>
                <a:spcPct val="50000"/>
              </a:spcBef>
            </a:pPr>
            <a:r>
              <a:rPr lang="en-US" sz="1000"/>
              <a:t>Preliminary ESS  cost estimate </a:t>
            </a:r>
          </a:p>
        </p:txBody>
      </p:sp>
      <p:cxnSp>
        <p:nvCxnSpPr>
          <p:cNvPr id="14348" name="AutoShape 11"/>
          <p:cNvCxnSpPr>
            <a:cxnSpLocks noChangeShapeType="1"/>
          </p:cNvCxnSpPr>
          <p:nvPr/>
        </p:nvCxnSpPr>
        <p:spPr bwMode="auto">
          <a:xfrm rot="16200000" flipH="1">
            <a:off x="1418431" y="3802857"/>
            <a:ext cx="274637" cy="165100"/>
          </a:xfrm>
          <a:prstGeom prst="bentConnector3">
            <a:avLst>
              <a:gd name="adj1" fmla="val 49713"/>
            </a:avLst>
          </a:prstGeom>
          <a:noFill/>
          <a:ln w="9525">
            <a:solidFill>
              <a:srgbClr val="009900"/>
            </a:solidFill>
            <a:miter lim="800000"/>
            <a:headEnd/>
            <a:tailEnd type="triangle" w="med" len="med"/>
          </a:ln>
        </p:spPr>
      </p:cxnSp>
      <p:sp>
        <p:nvSpPr>
          <p:cNvPr id="14349" name="AutoShape 12"/>
          <p:cNvSpPr>
            <a:spLocks noChangeArrowheads="1"/>
          </p:cNvSpPr>
          <p:nvPr/>
        </p:nvSpPr>
        <p:spPr bwMode="auto">
          <a:xfrm>
            <a:off x="304800" y="1371600"/>
            <a:ext cx="1447800" cy="381000"/>
          </a:xfrm>
          <a:prstGeom prst="flowChartTerminator">
            <a:avLst/>
          </a:prstGeom>
          <a:solidFill>
            <a:srgbClr val="FFFF66"/>
          </a:solidFill>
          <a:ln w="6350" algn="ctr">
            <a:solidFill>
              <a:srgbClr val="000000"/>
            </a:solidFill>
            <a:miter lim="800000"/>
            <a:headEnd/>
            <a:tailEnd/>
          </a:ln>
        </p:spPr>
        <p:txBody>
          <a:bodyPr lIns="45720" rIns="45720" anchor="ctr" anchorCtr="1"/>
          <a:lstStyle/>
          <a:p>
            <a:pPr algn="ctr"/>
            <a:r>
              <a:rPr lang="en-US" sz="1000"/>
              <a:t>Initial customer engagement</a:t>
            </a:r>
          </a:p>
        </p:txBody>
      </p:sp>
      <p:cxnSp>
        <p:nvCxnSpPr>
          <p:cNvPr id="14350" name="AutoShape 13"/>
          <p:cNvCxnSpPr>
            <a:cxnSpLocks noChangeShapeType="1"/>
            <a:stCxn id="14349" idx="2"/>
            <a:endCxn id="14343" idx="0"/>
          </p:cNvCxnSpPr>
          <p:nvPr/>
        </p:nvCxnSpPr>
        <p:spPr bwMode="auto">
          <a:xfrm rot="16200000" flipH="1">
            <a:off x="920750" y="1860550"/>
            <a:ext cx="304800" cy="88900"/>
          </a:xfrm>
          <a:prstGeom prst="bentConnector3">
            <a:avLst>
              <a:gd name="adj1" fmla="val 50000"/>
            </a:avLst>
          </a:prstGeom>
          <a:noFill/>
          <a:ln w="9525">
            <a:solidFill>
              <a:srgbClr val="009900"/>
            </a:solidFill>
            <a:miter lim="800000"/>
            <a:headEnd/>
            <a:tailEnd type="triangle" w="med" len="med"/>
          </a:ln>
        </p:spPr>
      </p:cxnSp>
      <p:sp>
        <p:nvSpPr>
          <p:cNvPr id="14351" name="Text Box 14"/>
          <p:cNvSpPr txBox="1">
            <a:spLocks noChangeArrowheads="1"/>
          </p:cNvSpPr>
          <p:nvPr/>
        </p:nvSpPr>
        <p:spPr bwMode="auto">
          <a:xfrm>
            <a:off x="1193800" y="4678363"/>
            <a:ext cx="1447800" cy="381000"/>
          </a:xfrm>
          <a:prstGeom prst="rect">
            <a:avLst/>
          </a:prstGeom>
          <a:solidFill>
            <a:srgbClr val="FFFF66"/>
          </a:solidFill>
          <a:ln w="6350">
            <a:solidFill>
              <a:srgbClr val="000000"/>
            </a:solidFill>
            <a:miter lim="800000"/>
            <a:headEnd/>
            <a:tailEnd/>
          </a:ln>
        </p:spPr>
        <p:txBody>
          <a:bodyPr lIns="45720" rIns="45720" anchor="ctr" anchorCtr="1"/>
          <a:lstStyle/>
          <a:p>
            <a:pPr algn="ctr">
              <a:spcBef>
                <a:spcPct val="50000"/>
              </a:spcBef>
            </a:pPr>
            <a:r>
              <a:rPr lang="en-US" sz="1000"/>
              <a:t>Generate proposal  </a:t>
            </a:r>
          </a:p>
        </p:txBody>
      </p:sp>
      <p:cxnSp>
        <p:nvCxnSpPr>
          <p:cNvPr id="14352" name="AutoShape 15"/>
          <p:cNvCxnSpPr>
            <a:cxnSpLocks noChangeShapeType="1"/>
            <a:stCxn id="14347" idx="2"/>
            <a:endCxn id="14351" idx="0"/>
          </p:cNvCxnSpPr>
          <p:nvPr/>
        </p:nvCxnSpPr>
        <p:spPr bwMode="auto">
          <a:xfrm rot="16200000" flipH="1">
            <a:off x="1697831" y="4458494"/>
            <a:ext cx="274638" cy="165100"/>
          </a:xfrm>
          <a:prstGeom prst="bentConnector3">
            <a:avLst>
              <a:gd name="adj1" fmla="val 49713"/>
            </a:avLst>
          </a:prstGeom>
          <a:noFill/>
          <a:ln w="9525">
            <a:solidFill>
              <a:srgbClr val="009900"/>
            </a:solidFill>
            <a:miter lim="800000"/>
            <a:headEnd/>
            <a:tailEnd type="triangle" w="med" len="med"/>
          </a:ln>
        </p:spPr>
      </p:cxnSp>
      <p:sp>
        <p:nvSpPr>
          <p:cNvPr id="14353" name="AutoShape 16"/>
          <p:cNvSpPr>
            <a:spLocks noChangeArrowheads="1"/>
          </p:cNvSpPr>
          <p:nvPr/>
        </p:nvSpPr>
        <p:spPr bwMode="auto">
          <a:xfrm>
            <a:off x="1422400" y="5334000"/>
            <a:ext cx="1447800" cy="533400"/>
          </a:xfrm>
          <a:prstGeom prst="flowChartDecision">
            <a:avLst/>
          </a:prstGeom>
          <a:solidFill>
            <a:srgbClr val="FFFF66"/>
          </a:solidFill>
          <a:ln w="6350" algn="ctr">
            <a:solidFill>
              <a:srgbClr val="000000"/>
            </a:solidFill>
            <a:miter lim="800000"/>
            <a:headEnd/>
            <a:tailEnd/>
          </a:ln>
        </p:spPr>
        <p:txBody>
          <a:bodyPr lIns="45720" rIns="45720" anchor="ctr" anchorCtr="1"/>
          <a:lstStyle/>
          <a:p>
            <a:r>
              <a:rPr lang="en-US" sz="1000"/>
              <a:t>Customer response</a:t>
            </a:r>
          </a:p>
        </p:txBody>
      </p:sp>
      <p:cxnSp>
        <p:nvCxnSpPr>
          <p:cNvPr id="14354" name="AutoShape 17"/>
          <p:cNvCxnSpPr>
            <a:cxnSpLocks noChangeShapeType="1"/>
            <a:stCxn id="14351" idx="2"/>
            <a:endCxn id="14353" idx="0"/>
          </p:cNvCxnSpPr>
          <p:nvPr/>
        </p:nvCxnSpPr>
        <p:spPr bwMode="auto">
          <a:xfrm rot="16200000" flipH="1">
            <a:off x="1894681" y="5082382"/>
            <a:ext cx="274637" cy="228600"/>
          </a:xfrm>
          <a:prstGeom prst="bentConnector3">
            <a:avLst>
              <a:gd name="adj1" fmla="val 49713"/>
            </a:avLst>
          </a:prstGeom>
          <a:noFill/>
          <a:ln w="9525">
            <a:solidFill>
              <a:srgbClr val="009900"/>
            </a:solidFill>
            <a:miter lim="800000"/>
            <a:headEnd/>
            <a:tailEnd type="triangle" w="med" len="med"/>
          </a:ln>
        </p:spPr>
      </p:cxnSp>
      <p:cxnSp>
        <p:nvCxnSpPr>
          <p:cNvPr id="14355" name="AutoShape 18"/>
          <p:cNvCxnSpPr>
            <a:cxnSpLocks noChangeShapeType="1"/>
            <a:stCxn id="14353" idx="1"/>
            <a:endCxn id="14343" idx="1"/>
          </p:cNvCxnSpPr>
          <p:nvPr/>
        </p:nvCxnSpPr>
        <p:spPr bwMode="auto">
          <a:xfrm rot="10800000">
            <a:off x="393700" y="2247900"/>
            <a:ext cx="1028700" cy="3352800"/>
          </a:xfrm>
          <a:prstGeom prst="bentConnector3">
            <a:avLst>
              <a:gd name="adj1" fmla="val 122222"/>
            </a:avLst>
          </a:prstGeom>
          <a:noFill/>
          <a:ln w="9525">
            <a:solidFill>
              <a:srgbClr val="FF0000"/>
            </a:solidFill>
            <a:miter lim="800000"/>
            <a:headEnd/>
            <a:tailEnd type="triangle" w="med" len="med"/>
          </a:ln>
        </p:spPr>
      </p:cxnSp>
      <p:cxnSp>
        <p:nvCxnSpPr>
          <p:cNvPr id="14356" name="AutoShape 20"/>
          <p:cNvCxnSpPr>
            <a:cxnSpLocks noChangeShapeType="1"/>
            <a:stCxn id="14353" idx="2"/>
            <a:endCxn id="14382" idx="0"/>
          </p:cNvCxnSpPr>
          <p:nvPr/>
        </p:nvCxnSpPr>
        <p:spPr bwMode="auto">
          <a:xfrm>
            <a:off x="2146300" y="5867400"/>
            <a:ext cx="9525" cy="279400"/>
          </a:xfrm>
          <a:prstGeom prst="straightConnector1">
            <a:avLst/>
          </a:prstGeom>
          <a:noFill/>
          <a:ln w="9525">
            <a:solidFill>
              <a:srgbClr val="FF0000"/>
            </a:solidFill>
            <a:round/>
            <a:headEnd/>
            <a:tailEnd type="triangle" w="med" len="med"/>
          </a:ln>
        </p:spPr>
      </p:cxnSp>
      <p:sp>
        <p:nvSpPr>
          <p:cNvPr id="14357" name="Text Box 8"/>
          <p:cNvSpPr txBox="1">
            <a:spLocks noChangeArrowheads="1"/>
          </p:cNvSpPr>
          <p:nvPr/>
        </p:nvSpPr>
        <p:spPr bwMode="auto">
          <a:xfrm>
            <a:off x="825500" y="3367088"/>
            <a:ext cx="1447800" cy="381000"/>
          </a:xfrm>
          <a:prstGeom prst="rect">
            <a:avLst/>
          </a:prstGeom>
          <a:solidFill>
            <a:srgbClr val="FFFF66"/>
          </a:solidFill>
          <a:ln w="6350">
            <a:solidFill>
              <a:srgbClr val="000000"/>
            </a:solidFill>
            <a:miter lim="800000"/>
            <a:headEnd/>
            <a:tailEnd/>
          </a:ln>
        </p:spPr>
        <p:txBody>
          <a:bodyPr lIns="45720" rIns="45720" anchor="ctr" anchorCtr="1"/>
          <a:lstStyle/>
          <a:p>
            <a:pPr algn="ctr">
              <a:spcBef>
                <a:spcPct val="50000"/>
              </a:spcBef>
            </a:pPr>
            <a:r>
              <a:rPr lang="en-US" sz="1000"/>
              <a:t>Preliminary ESS design </a:t>
            </a:r>
          </a:p>
        </p:txBody>
      </p:sp>
      <p:sp>
        <p:nvSpPr>
          <p:cNvPr id="14358" name="Text Box 28"/>
          <p:cNvSpPr txBox="1">
            <a:spLocks noChangeArrowheads="1"/>
          </p:cNvSpPr>
          <p:nvPr/>
        </p:nvSpPr>
        <p:spPr bwMode="auto">
          <a:xfrm>
            <a:off x="3581400" y="1352550"/>
            <a:ext cx="1447800" cy="381000"/>
          </a:xfrm>
          <a:prstGeom prst="rect">
            <a:avLst/>
          </a:prstGeom>
          <a:solidFill>
            <a:srgbClr val="CCECFF"/>
          </a:solidFill>
          <a:ln w="6350">
            <a:solidFill>
              <a:srgbClr val="000000"/>
            </a:solidFill>
            <a:miter lim="800000"/>
            <a:headEnd/>
            <a:tailEnd/>
          </a:ln>
        </p:spPr>
        <p:txBody>
          <a:bodyPr lIns="45720" rIns="45720" anchor="ctr" anchorCtr="1"/>
          <a:lstStyle/>
          <a:p>
            <a:pPr algn="ctr">
              <a:spcBef>
                <a:spcPct val="50000"/>
              </a:spcBef>
            </a:pPr>
            <a:r>
              <a:rPr lang="en-US" sz="1000"/>
              <a:t>Detailed site survey</a:t>
            </a:r>
          </a:p>
        </p:txBody>
      </p:sp>
      <p:cxnSp>
        <p:nvCxnSpPr>
          <p:cNvPr id="14359" name="AutoShape 30"/>
          <p:cNvCxnSpPr>
            <a:cxnSpLocks noChangeShapeType="1"/>
            <a:stCxn id="14358" idx="2"/>
            <a:endCxn id="14341" idx="0"/>
          </p:cNvCxnSpPr>
          <p:nvPr/>
        </p:nvCxnSpPr>
        <p:spPr bwMode="auto">
          <a:xfrm rot="16200000" flipH="1">
            <a:off x="4340225" y="1698625"/>
            <a:ext cx="222250" cy="292100"/>
          </a:xfrm>
          <a:prstGeom prst="bentConnector3">
            <a:avLst>
              <a:gd name="adj1" fmla="val 50000"/>
            </a:avLst>
          </a:prstGeom>
          <a:noFill/>
          <a:ln w="9525">
            <a:solidFill>
              <a:srgbClr val="009900"/>
            </a:solidFill>
            <a:miter lim="800000"/>
            <a:headEnd/>
            <a:tailEnd type="triangle" w="med" len="med"/>
          </a:ln>
        </p:spPr>
      </p:cxnSp>
      <p:cxnSp>
        <p:nvCxnSpPr>
          <p:cNvPr id="14360" name="AutoShape 32"/>
          <p:cNvCxnSpPr>
            <a:cxnSpLocks noChangeShapeType="1"/>
            <a:stCxn id="14353" idx="3"/>
            <a:endCxn id="14358" idx="1"/>
          </p:cNvCxnSpPr>
          <p:nvPr/>
        </p:nvCxnSpPr>
        <p:spPr bwMode="auto">
          <a:xfrm flipV="1">
            <a:off x="2870200" y="1543050"/>
            <a:ext cx="711200" cy="4057650"/>
          </a:xfrm>
          <a:prstGeom prst="bentConnector3">
            <a:avLst>
              <a:gd name="adj1" fmla="val 18079"/>
            </a:avLst>
          </a:prstGeom>
          <a:noFill/>
          <a:ln w="9525">
            <a:solidFill>
              <a:srgbClr val="009900"/>
            </a:solidFill>
            <a:miter lim="800000"/>
            <a:headEnd/>
            <a:tailEnd type="triangle" w="med" len="med"/>
          </a:ln>
        </p:spPr>
      </p:cxnSp>
      <p:cxnSp>
        <p:nvCxnSpPr>
          <p:cNvPr id="14361" name="AutoShape 33"/>
          <p:cNvCxnSpPr>
            <a:cxnSpLocks noChangeShapeType="1"/>
            <a:stCxn id="14341" idx="2"/>
            <a:endCxn id="14419" idx="0"/>
          </p:cNvCxnSpPr>
          <p:nvPr/>
        </p:nvCxnSpPr>
        <p:spPr bwMode="auto">
          <a:xfrm rot="5400000">
            <a:off x="4194175" y="2517775"/>
            <a:ext cx="241300" cy="565150"/>
          </a:xfrm>
          <a:prstGeom prst="bentConnector3">
            <a:avLst>
              <a:gd name="adj1" fmla="val 50000"/>
            </a:avLst>
          </a:prstGeom>
          <a:noFill/>
          <a:ln w="9525">
            <a:solidFill>
              <a:srgbClr val="009900"/>
            </a:solidFill>
            <a:miter lim="800000"/>
            <a:headEnd/>
            <a:tailEnd type="triangle" w="med" len="med"/>
          </a:ln>
        </p:spPr>
      </p:cxnSp>
      <p:grpSp>
        <p:nvGrpSpPr>
          <p:cNvPr id="14362" name="Group 36"/>
          <p:cNvGrpSpPr>
            <a:grpSpLocks/>
          </p:cNvGrpSpPr>
          <p:nvPr/>
        </p:nvGrpSpPr>
        <p:grpSpPr bwMode="auto">
          <a:xfrm>
            <a:off x="3568700" y="2921000"/>
            <a:ext cx="2019300" cy="508000"/>
            <a:chOff x="2232" y="2224"/>
            <a:chExt cx="1272" cy="320"/>
          </a:xfrm>
        </p:grpSpPr>
        <p:sp>
          <p:nvSpPr>
            <p:cNvPr id="14419" name="Text Box 24"/>
            <p:cNvSpPr txBox="1">
              <a:spLocks noChangeArrowheads="1"/>
            </p:cNvSpPr>
            <p:nvPr/>
          </p:nvSpPr>
          <p:spPr bwMode="auto">
            <a:xfrm>
              <a:off x="2232" y="2224"/>
              <a:ext cx="584" cy="320"/>
            </a:xfrm>
            <a:prstGeom prst="rect">
              <a:avLst/>
            </a:prstGeom>
            <a:solidFill>
              <a:srgbClr val="CCECFF"/>
            </a:solidFill>
            <a:ln w="6350">
              <a:solidFill>
                <a:srgbClr val="000000"/>
              </a:solidFill>
              <a:miter lim="800000"/>
              <a:headEnd/>
              <a:tailEnd/>
            </a:ln>
          </p:spPr>
          <p:txBody>
            <a:bodyPr lIns="45720" rIns="45720" anchor="ctr" anchorCtr="1"/>
            <a:lstStyle/>
            <a:p>
              <a:pPr algn="ctr">
                <a:spcBef>
                  <a:spcPct val="50000"/>
                </a:spcBef>
              </a:pPr>
              <a:r>
                <a:rPr lang="en-US" sz="1000"/>
                <a:t>ESS cost assessment</a:t>
              </a:r>
            </a:p>
          </p:txBody>
        </p:sp>
        <p:sp>
          <p:nvSpPr>
            <p:cNvPr id="14420" name="Text Box 34"/>
            <p:cNvSpPr txBox="1">
              <a:spLocks noChangeArrowheads="1"/>
            </p:cNvSpPr>
            <p:nvPr/>
          </p:nvSpPr>
          <p:spPr bwMode="auto">
            <a:xfrm>
              <a:off x="2920" y="2224"/>
              <a:ext cx="584" cy="320"/>
            </a:xfrm>
            <a:prstGeom prst="rect">
              <a:avLst/>
            </a:prstGeom>
            <a:solidFill>
              <a:srgbClr val="CCECFF"/>
            </a:solidFill>
            <a:ln w="6350">
              <a:solidFill>
                <a:srgbClr val="000000"/>
              </a:solidFill>
              <a:miter lim="800000"/>
              <a:headEnd/>
              <a:tailEnd/>
            </a:ln>
          </p:spPr>
          <p:txBody>
            <a:bodyPr lIns="45720" rIns="45720" anchor="ctr" anchorCtr="1"/>
            <a:lstStyle/>
            <a:p>
              <a:pPr algn="ctr">
                <a:spcBef>
                  <a:spcPct val="50000"/>
                </a:spcBef>
              </a:pPr>
              <a:r>
                <a:rPr lang="en-US" sz="1000"/>
                <a:t>ESS performance modeling </a:t>
              </a:r>
            </a:p>
          </p:txBody>
        </p:sp>
      </p:grpSp>
      <p:cxnSp>
        <p:nvCxnSpPr>
          <p:cNvPr id="14363" name="AutoShape 35"/>
          <p:cNvCxnSpPr>
            <a:cxnSpLocks noChangeShapeType="1"/>
            <a:stCxn id="14341" idx="2"/>
            <a:endCxn id="14420" idx="0"/>
          </p:cNvCxnSpPr>
          <p:nvPr/>
        </p:nvCxnSpPr>
        <p:spPr bwMode="auto">
          <a:xfrm rot="16200000" flipH="1">
            <a:off x="4740275" y="2536825"/>
            <a:ext cx="241300" cy="527050"/>
          </a:xfrm>
          <a:prstGeom prst="bentConnector3">
            <a:avLst>
              <a:gd name="adj1" fmla="val 50000"/>
            </a:avLst>
          </a:prstGeom>
          <a:noFill/>
          <a:ln w="9525">
            <a:solidFill>
              <a:srgbClr val="009900"/>
            </a:solidFill>
            <a:miter lim="800000"/>
            <a:headEnd/>
            <a:tailEnd type="triangle" w="med" len="med"/>
          </a:ln>
        </p:spPr>
      </p:cxnSp>
      <p:cxnSp>
        <p:nvCxnSpPr>
          <p:cNvPr id="14364" name="AutoShape 37"/>
          <p:cNvCxnSpPr>
            <a:cxnSpLocks noChangeShapeType="1"/>
            <a:stCxn id="14419" idx="2"/>
            <a:endCxn id="14366" idx="0"/>
          </p:cNvCxnSpPr>
          <p:nvPr/>
        </p:nvCxnSpPr>
        <p:spPr bwMode="auto">
          <a:xfrm rot="16200000" flipH="1">
            <a:off x="4143375" y="3317875"/>
            <a:ext cx="330200" cy="552450"/>
          </a:xfrm>
          <a:prstGeom prst="bentConnector3">
            <a:avLst>
              <a:gd name="adj1" fmla="val 50000"/>
            </a:avLst>
          </a:prstGeom>
          <a:noFill/>
          <a:ln w="9525">
            <a:solidFill>
              <a:srgbClr val="009900"/>
            </a:solidFill>
            <a:miter lim="800000"/>
            <a:headEnd/>
            <a:tailEnd type="triangle" w="med" len="med"/>
          </a:ln>
        </p:spPr>
      </p:cxnSp>
      <p:cxnSp>
        <p:nvCxnSpPr>
          <p:cNvPr id="14365" name="AutoShape 38"/>
          <p:cNvCxnSpPr>
            <a:cxnSpLocks noChangeShapeType="1"/>
            <a:stCxn id="14420" idx="2"/>
            <a:endCxn id="14366" idx="0"/>
          </p:cNvCxnSpPr>
          <p:nvPr/>
        </p:nvCxnSpPr>
        <p:spPr bwMode="auto">
          <a:xfrm rot="5400000">
            <a:off x="4689475" y="3324225"/>
            <a:ext cx="330200" cy="539750"/>
          </a:xfrm>
          <a:prstGeom prst="bentConnector3">
            <a:avLst>
              <a:gd name="adj1" fmla="val 50000"/>
            </a:avLst>
          </a:prstGeom>
          <a:noFill/>
          <a:ln w="9525">
            <a:solidFill>
              <a:srgbClr val="009900"/>
            </a:solidFill>
            <a:miter lim="800000"/>
            <a:headEnd/>
            <a:tailEnd type="triangle" w="med" len="med"/>
          </a:ln>
        </p:spPr>
      </p:cxnSp>
      <p:sp>
        <p:nvSpPr>
          <p:cNvPr id="14366" name="AutoShape 41"/>
          <p:cNvSpPr>
            <a:spLocks noChangeArrowheads="1"/>
          </p:cNvSpPr>
          <p:nvPr/>
        </p:nvSpPr>
        <p:spPr bwMode="auto">
          <a:xfrm>
            <a:off x="3860800" y="3759200"/>
            <a:ext cx="1447800" cy="533400"/>
          </a:xfrm>
          <a:prstGeom prst="flowChartDecision">
            <a:avLst/>
          </a:prstGeom>
          <a:solidFill>
            <a:srgbClr val="CCECFF"/>
          </a:solidFill>
          <a:ln w="6350" algn="ctr">
            <a:solidFill>
              <a:srgbClr val="000000"/>
            </a:solidFill>
            <a:miter lim="800000"/>
            <a:headEnd/>
            <a:tailEnd/>
          </a:ln>
        </p:spPr>
        <p:txBody>
          <a:bodyPr lIns="45720" rIns="45720" anchor="ctr" anchorCtr="1"/>
          <a:lstStyle/>
          <a:p>
            <a:endParaRPr lang="en-US" sz="1000"/>
          </a:p>
        </p:txBody>
      </p:sp>
      <p:sp>
        <p:nvSpPr>
          <p:cNvPr id="14367" name="Rectangle 22"/>
          <p:cNvSpPr>
            <a:spLocks noChangeArrowheads="1"/>
          </p:cNvSpPr>
          <p:nvPr/>
        </p:nvSpPr>
        <p:spPr bwMode="auto">
          <a:xfrm>
            <a:off x="4024313" y="3776663"/>
            <a:ext cx="1160462" cy="396875"/>
          </a:xfrm>
          <a:prstGeom prst="rect">
            <a:avLst/>
          </a:prstGeom>
          <a:noFill/>
          <a:ln w="9525">
            <a:noFill/>
            <a:miter lim="800000"/>
            <a:headEnd/>
            <a:tailEnd/>
          </a:ln>
        </p:spPr>
        <p:txBody>
          <a:bodyPr>
            <a:spAutoFit/>
          </a:bodyPr>
          <a:lstStyle/>
          <a:p>
            <a:pPr algn="ctr"/>
            <a:r>
              <a:rPr lang="en-US" sz="1000"/>
              <a:t>Meets requirements?</a:t>
            </a:r>
          </a:p>
        </p:txBody>
      </p:sp>
      <p:sp>
        <p:nvSpPr>
          <p:cNvPr id="14368" name="AutoShape 42"/>
          <p:cNvSpPr>
            <a:spLocks noChangeArrowheads="1"/>
          </p:cNvSpPr>
          <p:nvPr/>
        </p:nvSpPr>
        <p:spPr bwMode="auto">
          <a:xfrm>
            <a:off x="3860800" y="4445000"/>
            <a:ext cx="1447800" cy="571500"/>
          </a:xfrm>
          <a:prstGeom prst="flowChartDecision">
            <a:avLst/>
          </a:prstGeom>
          <a:solidFill>
            <a:srgbClr val="CCECFF"/>
          </a:solidFill>
          <a:ln w="6350" algn="ctr">
            <a:solidFill>
              <a:srgbClr val="FF0000"/>
            </a:solidFill>
            <a:miter lim="800000"/>
            <a:headEnd/>
            <a:tailEnd/>
          </a:ln>
        </p:spPr>
        <p:txBody>
          <a:bodyPr lIns="45720" rIns="45720" anchor="ctr" anchorCtr="1"/>
          <a:lstStyle/>
          <a:p>
            <a:endParaRPr lang="en-US" sz="1000"/>
          </a:p>
        </p:txBody>
      </p:sp>
      <p:sp>
        <p:nvSpPr>
          <p:cNvPr id="14369" name="Rectangle 43"/>
          <p:cNvSpPr>
            <a:spLocks noChangeArrowheads="1"/>
          </p:cNvSpPr>
          <p:nvPr/>
        </p:nvSpPr>
        <p:spPr bwMode="auto">
          <a:xfrm>
            <a:off x="4038600" y="4525963"/>
            <a:ext cx="1160463" cy="396875"/>
          </a:xfrm>
          <a:prstGeom prst="rect">
            <a:avLst/>
          </a:prstGeom>
          <a:noFill/>
          <a:ln w="9525">
            <a:noFill/>
            <a:miter lim="800000"/>
            <a:headEnd/>
            <a:tailEnd/>
          </a:ln>
        </p:spPr>
        <p:txBody>
          <a:bodyPr>
            <a:spAutoFit/>
          </a:bodyPr>
          <a:lstStyle/>
          <a:p>
            <a:pPr algn="ctr"/>
            <a:r>
              <a:rPr lang="en-US" sz="1000"/>
              <a:t>Design space exhausted?</a:t>
            </a:r>
          </a:p>
        </p:txBody>
      </p:sp>
      <p:cxnSp>
        <p:nvCxnSpPr>
          <p:cNvPr id="14370" name="AutoShape 45"/>
          <p:cNvCxnSpPr>
            <a:cxnSpLocks noChangeShapeType="1"/>
            <a:stCxn id="14366" idx="2"/>
            <a:endCxn id="14368" idx="0"/>
          </p:cNvCxnSpPr>
          <p:nvPr/>
        </p:nvCxnSpPr>
        <p:spPr bwMode="auto">
          <a:xfrm rot="5400000">
            <a:off x="4508500" y="4368800"/>
            <a:ext cx="152400" cy="0"/>
          </a:xfrm>
          <a:prstGeom prst="straightConnector1">
            <a:avLst/>
          </a:prstGeom>
          <a:noFill/>
          <a:ln w="9525">
            <a:solidFill>
              <a:srgbClr val="FF0000"/>
            </a:solidFill>
            <a:round/>
            <a:headEnd/>
            <a:tailEnd type="triangle" w="med" len="med"/>
          </a:ln>
        </p:spPr>
      </p:cxnSp>
      <p:cxnSp>
        <p:nvCxnSpPr>
          <p:cNvPr id="14371" name="AutoShape 46"/>
          <p:cNvCxnSpPr>
            <a:cxnSpLocks noChangeShapeType="1"/>
            <a:stCxn id="14368" idx="1"/>
            <a:endCxn id="14341" idx="1"/>
          </p:cNvCxnSpPr>
          <p:nvPr/>
        </p:nvCxnSpPr>
        <p:spPr bwMode="auto">
          <a:xfrm rot="10800000" flipH="1">
            <a:off x="3860800" y="2317750"/>
            <a:ext cx="6350" cy="2413000"/>
          </a:xfrm>
          <a:prstGeom prst="bentConnector3">
            <a:avLst>
              <a:gd name="adj1" fmla="val -7400000"/>
            </a:avLst>
          </a:prstGeom>
          <a:noFill/>
          <a:ln w="9525">
            <a:solidFill>
              <a:srgbClr val="FF0000"/>
            </a:solidFill>
            <a:miter lim="800000"/>
            <a:headEnd/>
            <a:tailEnd type="triangle" w="med" len="med"/>
          </a:ln>
        </p:spPr>
      </p:cxnSp>
      <p:sp>
        <p:nvSpPr>
          <p:cNvPr id="14372" name="Rectangle 47"/>
          <p:cNvSpPr>
            <a:spLocks noChangeArrowheads="1"/>
          </p:cNvSpPr>
          <p:nvPr/>
        </p:nvSpPr>
        <p:spPr bwMode="auto">
          <a:xfrm>
            <a:off x="3611563" y="4564063"/>
            <a:ext cx="173037" cy="152400"/>
          </a:xfrm>
          <a:prstGeom prst="rect">
            <a:avLst/>
          </a:prstGeom>
          <a:noFill/>
          <a:ln w="9525">
            <a:noFill/>
            <a:miter lim="800000"/>
            <a:headEnd/>
            <a:tailEnd/>
          </a:ln>
        </p:spPr>
        <p:txBody>
          <a:bodyPr wrap="none" lIns="0" tIns="0" rIns="0" bIns="0">
            <a:spAutoFit/>
          </a:bodyPr>
          <a:lstStyle/>
          <a:p>
            <a:pPr algn="ctr"/>
            <a:r>
              <a:rPr lang="en-US" sz="1000">
                <a:solidFill>
                  <a:srgbClr val="FF0000"/>
                </a:solidFill>
              </a:rPr>
              <a:t>No</a:t>
            </a:r>
          </a:p>
        </p:txBody>
      </p:sp>
      <p:sp>
        <p:nvSpPr>
          <p:cNvPr id="14373" name="Rectangle 48"/>
          <p:cNvSpPr>
            <a:spLocks noChangeArrowheads="1"/>
          </p:cNvSpPr>
          <p:nvPr/>
        </p:nvSpPr>
        <p:spPr bwMode="auto">
          <a:xfrm>
            <a:off x="4691063" y="4310063"/>
            <a:ext cx="173037" cy="152400"/>
          </a:xfrm>
          <a:prstGeom prst="rect">
            <a:avLst/>
          </a:prstGeom>
          <a:noFill/>
          <a:ln w="9525">
            <a:noFill/>
            <a:miter lim="800000"/>
            <a:headEnd/>
            <a:tailEnd/>
          </a:ln>
        </p:spPr>
        <p:txBody>
          <a:bodyPr wrap="none" lIns="0" tIns="0" rIns="0" bIns="0">
            <a:spAutoFit/>
          </a:bodyPr>
          <a:lstStyle/>
          <a:p>
            <a:pPr algn="ctr"/>
            <a:r>
              <a:rPr lang="en-US" sz="1000">
                <a:solidFill>
                  <a:srgbClr val="FF0000"/>
                </a:solidFill>
              </a:rPr>
              <a:t>No</a:t>
            </a:r>
          </a:p>
        </p:txBody>
      </p:sp>
      <p:sp>
        <p:nvSpPr>
          <p:cNvPr id="14374" name="Rectangle 49"/>
          <p:cNvSpPr>
            <a:spLocks noChangeArrowheads="1"/>
          </p:cNvSpPr>
          <p:nvPr/>
        </p:nvSpPr>
        <p:spPr bwMode="auto">
          <a:xfrm rot="-5400000">
            <a:off x="2851150" y="3424238"/>
            <a:ext cx="882650" cy="152400"/>
          </a:xfrm>
          <a:prstGeom prst="rect">
            <a:avLst/>
          </a:prstGeom>
          <a:noFill/>
          <a:ln w="9525">
            <a:noFill/>
            <a:miter lim="800000"/>
            <a:headEnd/>
            <a:tailEnd/>
          </a:ln>
        </p:spPr>
        <p:txBody>
          <a:bodyPr wrap="none" lIns="0" tIns="0" rIns="0" bIns="0">
            <a:spAutoFit/>
          </a:bodyPr>
          <a:lstStyle/>
          <a:p>
            <a:pPr algn="ctr"/>
            <a:r>
              <a:rPr lang="en-US" sz="1000">
                <a:solidFill>
                  <a:srgbClr val="FF0000"/>
                </a:solidFill>
              </a:rPr>
              <a:t>Redesign ESS</a:t>
            </a:r>
          </a:p>
        </p:txBody>
      </p:sp>
      <p:sp>
        <p:nvSpPr>
          <p:cNvPr id="14375" name="Rectangle 50"/>
          <p:cNvSpPr>
            <a:spLocks noChangeArrowheads="1"/>
          </p:cNvSpPr>
          <p:nvPr/>
        </p:nvSpPr>
        <p:spPr bwMode="auto">
          <a:xfrm rot="-5400000">
            <a:off x="2122487" y="3411538"/>
            <a:ext cx="1457325" cy="152400"/>
          </a:xfrm>
          <a:prstGeom prst="rect">
            <a:avLst/>
          </a:prstGeom>
          <a:noFill/>
          <a:ln w="9525">
            <a:noFill/>
            <a:miter lim="800000"/>
            <a:headEnd/>
            <a:tailEnd/>
          </a:ln>
        </p:spPr>
        <p:txBody>
          <a:bodyPr wrap="none" lIns="0" tIns="0" rIns="0" bIns="0">
            <a:spAutoFit/>
          </a:bodyPr>
          <a:lstStyle/>
          <a:p>
            <a:pPr algn="ctr"/>
            <a:r>
              <a:rPr lang="en-US" sz="1000">
                <a:solidFill>
                  <a:srgbClr val="009900"/>
                </a:solidFill>
              </a:rPr>
              <a:t>Accept design contract</a:t>
            </a:r>
          </a:p>
        </p:txBody>
      </p:sp>
      <p:sp>
        <p:nvSpPr>
          <p:cNvPr id="14376" name="Rectangle 51"/>
          <p:cNvSpPr>
            <a:spLocks noChangeArrowheads="1"/>
          </p:cNvSpPr>
          <p:nvPr/>
        </p:nvSpPr>
        <p:spPr bwMode="auto">
          <a:xfrm rot="-5400000">
            <a:off x="-246856" y="3559969"/>
            <a:ext cx="1008062" cy="152400"/>
          </a:xfrm>
          <a:prstGeom prst="rect">
            <a:avLst/>
          </a:prstGeom>
          <a:noFill/>
          <a:ln w="9525">
            <a:noFill/>
            <a:miter lim="800000"/>
            <a:headEnd/>
            <a:tailEnd/>
          </a:ln>
        </p:spPr>
        <p:txBody>
          <a:bodyPr wrap="none" lIns="0" tIns="0" rIns="0" bIns="0">
            <a:spAutoFit/>
          </a:bodyPr>
          <a:lstStyle/>
          <a:p>
            <a:pPr algn="ctr"/>
            <a:r>
              <a:rPr lang="en-US" sz="1000">
                <a:solidFill>
                  <a:srgbClr val="FF0000"/>
                </a:solidFill>
              </a:rPr>
              <a:t>Revise proposal</a:t>
            </a:r>
          </a:p>
        </p:txBody>
      </p:sp>
      <p:grpSp>
        <p:nvGrpSpPr>
          <p:cNvPr id="14377" name="Group 54"/>
          <p:cNvGrpSpPr>
            <a:grpSpLocks/>
          </p:cNvGrpSpPr>
          <p:nvPr/>
        </p:nvGrpSpPr>
        <p:grpSpPr bwMode="auto">
          <a:xfrm>
            <a:off x="4813300" y="4889500"/>
            <a:ext cx="1536700" cy="647700"/>
            <a:chOff x="2624" y="3352"/>
            <a:chExt cx="968" cy="408"/>
          </a:xfrm>
        </p:grpSpPr>
        <p:sp>
          <p:nvSpPr>
            <p:cNvPr id="14417" name="AutoShape 52"/>
            <p:cNvSpPr>
              <a:spLocks noChangeArrowheads="1"/>
            </p:cNvSpPr>
            <p:nvPr/>
          </p:nvSpPr>
          <p:spPr bwMode="auto">
            <a:xfrm>
              <a:off x="2624" y="3352"/>
              <a:ext cx="968" cy="408"/>
            </a:xfrm>
            <a:prstGeom prst="flowChartDecision">
              <a:avLst/>
            </a:prstGeom>
            <a:solidFill>
              <a:srgbClr val="CCECFF"/>
            </a:solidFill>
            <a:ln w="6350" algn="ctr">
              <a:solidFill>
                <a:srgbClr val="000000"/>
              </a:solidFill>
              <a:miter lim="800000"/>
              <a:headEnd/>
              <a:tailEnd/>
            </a:ln>
          </p:spPr>
          <p:txBody>
            <a:bodyPr lIns="45720" rIns="45720" anchor="ctr" anchorCtr="1"/>
            <a:lstStyle/>
            <a:p>
              <a:endParaRPr lang="en-US" sz="1000"/>
            </a:p>
          </p:txBody>
        </p:sp>
        <p:sp>
          <p:nvSpPr>
            <p:cNvPr id="14418" name="Rectangle 53"/>
            <p:cNvSpPr>
              <a:spLocks noChangeArrowheads="1"/>
            </p:cNvSpPr>
            <p:nvPr/>
          </p:nvSpPr>
          <p:spPr bwMode="auto">
            <a:xfrm>
              <a:off x="2840" y="3419"/>
              <a:ext cx="563" cy="288"/>
            </a:xfrm>
            <a:prstGeom prst="rect">
              <a:avLst/>
            </a:prstGeom>
            <a:noFill/>
            <a:ln w="9525">
              <a:noFill/>
              <a:miter lim="800000"/>
              <a:headEnd/>
              <a:tailEnd/>
            </a:ln>
          </p:spPr>
          <p:txBody>
            <a:bodyPr lIns="0" tIns="0" rIns="0" bIns="0">
              <a:spAutoFit/>
            </a:bodyPr>
            <a:lstStyle/>
            <a:p>
              <a:pPr algn="ctr"/>
              <a:r>
                <a:rPr lang="en-US" sz="1000"/>
                <a:t>Customer accepts design</a:t>
              </a:r>
            </a:p>
          </p:txBody>
        </p:sp>
      </p:grpSp>
      <p:cxnSp>
        <p:nvCxnSpPr>
          <p:cNvPr id="14378" name="AutoShape 56"/>
          <p:cNvCxnSpPr>
            <a:cxnSpLocks noChangeShapeType="1"/>
            <a:stCxn id="14366" idx="3"/>
            <a:endCxn id="14417" idx="0"/>
          </p:cNvCxnSpPr>
          <p:nvPr/>
        </p:nvCxnSpPr>
        <p:spPr bwMode="auto">
          <a:xfrm>
            <a:off x="5308600" y="4025900"/>
            <a:ext cx="273050" cy="863600"/>
          </a:xfrm>
          <a:prstGeom prst="bentConnector2">
            <a:avLst/>
          </a:prstGeom>
          <a:noFill/>
          <a:ln w="9525">
            <a:solidFill>
              <a:srgbClr val="009900"/>
            </a:solidFill>
            <a:miter lim="800000"/>
            <a:headEnd/>
            <a:tailEnd type="triangle" w="med" len="med"/>
          </a:ln>
        </p:spPr>
      </p:cxnSp>
      <p:sp>
        <p:nvSpPr>
          <p:cNvPr id="14379" name="Rectangle 57"/>
          <p:cNvSpPr>
            <a:spLocks noChangeArrowheads="1"/>
          </p:cNvSpPr>
          <p:nvPr/>
        </p:nvSpPr>
        <p:spPr bwMode="auto">
          <a:xfrm>
            <a:off x="5289550" y="3865563"/>
            <a:ext cx="220663" cy="152400"/>
          </a:xfrm>
          <a:prstGeom prst="rect">
            <a:avLst/>
          </a:prstGeom>
          <a:noFill/>
          <a:ln w="9525">
            <a:noFill/>
            <a:miter lim="800000"/>
            <a:headEnd/>
            <a:tailEnd/>
          </a:ln>
        </p:spPr>
        <p:txBody>
          <a:bodyPr wrap="none" lIns="0" tIns="0" rIns="0" bIns="0">
            <a:spAutoFit/>
          </a:bodyPr>
          <a:lstStyle/>
          <a:p>
            <a:pPr algn="ctr"/>
            <a:r>
              <a:rPr lang="en-US" sz="1000">
                <a:solidFill>
                  <a:srgbClr val="009900"/>
                </a:solidFill>
              </a:rPr>
              <a:t>Yes</a:t>
            </a:r>
          </a:p>
        </p:txBody>
      </p:sp>
      <p:sp>
        <p:nvSpPr>
          <p:cNvPr id="14380" name="Rectangle 58"/>
          <p:cNvSpPr>
            <a:spLocks noChangeArrowheads="1"/>
          </p:cNvSpPr>
          <p:nvPr/>
        </p:nvSpPr>
        <p:spPr bwMode="auto">
          <a:xfrm>
            <a:off x="3932238" y="5059363"/>
            <a:ext cx="220662" cy="152400"/>
          </a:xfrm>
          <a:prstGeom prst="rect">
            <a:avLst/>
          </a:prstGeom>
          <a:noFill/>
          <a:ln w="9525">
            <a:noFill/>
            <a:miter lim="800000"/>
            <a:headEnd/>
            <a:tailEnd/>
          </a:ln>
        </p:spPr>
        <p:txBody>
          <a:bodyPr wrap="none" lIns="0" tIns="0" rIns="0" bIns="0">
            <a:spAutoFit/>
          </a:bodyPr>
          <a:lstStyle/>
          <a:p>
            <a:pPr algn="ctr"/>
            <a:r>
              <a:rPr lang="en-US" sz="1000">
                <a:solidFill>
                  <a:srgbClr val="FF0000"/>
                </a:solidFill>
              </a:rPr>
              <a:t>Yes</a:t>
            </a:r>
          </a:p>
        </p:txBody>
      </p:sp>
      <p:sp>
        <p:nvSpPr>
          <p:cNvPr id="14381" name="AutoShape 59"/>
          <p:cNvSpPr>
            <a:spLocks noChangeArrowheads="1"/>
          </p:cNvSpPr>
          <p:nvPr/>
        </p:nvSpPr>
        <p:spPr bwMode="auto">
          <a:xfrm>
            <a:off x="3752850" y="6210300"/>
            <a:ext cx="1028700" cy="266700"/>
          </a:xfrm>
          <a:prstGeom prst="flowChartTerminator">
            <a:avLst/>
          </a:prstGeom>
          <a:solidFill>
            <a:srgbClr val="FF7C80"/>
          </a:solidFill>
          <a:ln w="6350" algn="ctr">
            <a:solidFill>
              <a:srgbClr val="000000"/>
            </a:solidFill>
            <a:miter lim="800000"/>
            <a:headEnd/>
            <a:tailEnd/>
          </a:ln>
        </p:spPr>
        <p:txBody>
          <a:bodyPr lIns="45720" rIns="45720" anchor="ctr" anchorCtr="1"/>
          <a:lstStyle/>
          <a:p>
            <a:pPr algn="ctr"/>
            <a:r>
              <a:rPr lang="en-US" sz="1000" dirty="0">
                <a:solidFill>
                  <a:schemeClr val="bg1"/>
                </a:solidFill>
              </a:rPr>
              <a:t>Failed design</a:t>
            </a:r>
          </a:p>
        </p:txBody>
      </p:sp>
      <p:sp>
        <p:nvSpPr>
          <p:cNvPr id="14382" name="AutoShape 60"/>
          <p:cNvSpPr>
            <a:spLocks noChangeArrowheads="1"/>
          </p:cNvSpPr>
          <p:nvPr/>
        </p:nvSpPr>
        <p:spPr bwMode="auto">
          <a:xfrm>
            <a:off x="1552575" y="6146800"/>
            <a:ext cx="1206500" cy="254000"/>
          </a:xfrm>
          <a:prstGeom prst="flowChartTerminator">
            <a:avLst/>
          </a:prstGeom>
          <a:solidFill>
            <a:srgbClr val="FF7C80"/>
          </a:solidFill>
          <a:ln w="6350" algn="ctr">
            <a:solidFill>
              <a:srgbClr val="000000"/>
            </a:solidFill>
            <a:miter lim="800000"/>
            <a:headEnd/>
            <a:tailEnd/>
          </a:ln>
        </p:spPr>
        <p:txBody>
          <a:bodyPr lIns="45720" rIns="45720" anchor="ctr" anchorCtr="1"/>
          <a:lstStyle/>
          <a:p>
            <a:pPr algn="ctr"/>
            <a:r>
              <a:rPr lang="en-US" sz="1000" dirty="0">
                <a:solidFill>
                  <a:schemeClr val="bg1"/>
                </a:solidFill>
              </a:rPr>
              <a:t>Failed proposal</a:t>
            </a:r>
          </a:p>
        </p:txBody>
      </p:sp>
      <p:cxnSp>
        <p:nvCxnSpPr>
          <p:cNvPr id="14383" name="AutoShape 61"/>
          <p:cNvCxnSpPr>
            <a:cxnSpLocks noChangeShapeType="1"/>
            <a:stCxn id="14415" idx="1"/>
          </p:cNvCxnSpPr>
          <p:nvPr/>
        </p:nvCxnSpPr>
        <p:spPr bwMode="auto">
          <a:xfrm rot="10800000">
            <a:off x="3387725" y="4732338"/>
            <a:ext cx="111125" cy="862012"/>
          </a:xfrm>
          <a:prstGeom prst="bentConnector2">
            <a:avLst/>
          </a:prstGeom>
          <a:noFill/>
          <a:ln w="9525">
            <a:solidFill>
              <a:srgbClr val="FF0000"/>
            </a:solidFill>
            <a:miter lim="800000"/>
            <a:headEnd/>
            <a:tailEnd type="triangle" w="med" len="med"/>
          </a:ln>
        </p:spPr>
      </p:cxnSp>
      <p:sp>
        <p:nvSpPr>
          <p:cNvPr id="14384" name="Text Box 62"/>
          <p:cNvSpPr txBox="1">
            <a:spLocks noChangeArrowheads="1"/>
          </p:cNvSpPr>
          <p:nvPr/>
        </p:nvSpPr>
        <p:spPr bwMode="auto">
          <a:xfrm>
            <a:off x="6858000" y="2813050"/>
            <a:ext cx="1447800" cy="381000"/>
          </a:xfrm>
          <a:prstGeom prst="rect">
            <a:avLst/>
          </a:prstGeom>
          <a:solidFill>
            <a:srgbClr val="CCFF99"/>
          </a:solidFill>
          <a:ln w="6350">
            <a:solidFill>
              <a:srgbClr val="000000"/>
            </a:solidFill>
            <a:miter lim="800000"/>
            <a:headEnd/>
            <a:tailEnd/>
          </a:ln>
        </p:spPr>
        <p:txBody>
          <a:bodyPr lIns="45720" rIns="45720" anchor="ctr" anchorCtr="1"/>
          <a:lstStyle/>
          <a:p>
            <a:pPr algn="ctr">
              <a:spcBef>
                <a:spcPct val="50000"/>
              </a:spcBef>
            </a:pPr>
            <a:r>
              <a:rPr lang="en-US" sz="1000"/>
              <a:t>Procure ESS hardware / software</a:t>
            </a:r>
          </a:p>
        </p:txBody>
      </p:sp>
      <p:sp>
        <p:nvSpPr>
          <p:cNvPr id="14385" name="Text Box 63"/>
          <p:cNvSpPr txBox="1">
            <a:spLocks noChangeArrowheads="1"/>
          </p:cNvSpPr>
          <p:nvPr/>
        </p:nvSpPr>
        <p:spPr bwMode="auto">
          <a:xfrm>
            <a:off x="6858000" y="3448050"/>
            <a:ext cx="1447800" cy="381000"/>
          </a:xfrm>
          <a:prstGeom prst="rect">
            <a:avLst/>
          </a:prstGeom>
          <a:solidFill>
            <a:srgbClr val="CCFF99"/>
          </a:solidFill>
          <a:ln w="6350">
            <a:solidFill>
              <a:srgbClr val="000000"/>
            </a:solidFill>
            <a:miter lim="800000"/>
            <a:headEnd/>
            <a:tailEnd/>
          </a:ln>
        </p:spPr>
        <p:txBody>
          <a:bodyPr lIns="45720" rIns="45720" anchor="ctr" anchorCtr="1"/>
          <a:lstStyle/>
          <a:p>
            <a:pPr algn="ctr">
              <a:spcBef>
                <a:spcPct val="50000"/>
              </a:spcBef>
            </a:pPr>
            <a:r>
              <a:rPr lang="en-US" sz="1000"/>
              <a:t>Perform site prep</a:t>
            </a:r>
          </a:p>
        </p:txBody>
      </p:sp>
      <p:cxnSp>
        <p:nvCxnSpPr>
          <p:cNvPr id="14386" name="AutoShape 64"/>
          <p:cNvCxnSpPr>
            <a:cxnSpLocks noChangeShapeType="1"/>
            <a:stCxn id="14417" idx="3"/>
            <a:endCxn id="14384" idx="1"/>
          </p:cNvCxnSpPr>
          <p:nvPr/>
        </p:nvCxnSpPr>
        <p:spPr bwMode="auto">
          <a:xfrm flipV="1">
            <a:off x="6350000" y="3003550"/>
            <a:ext cx="508000" cy="2209800"/>
          </a:xfrm>
          <a:prstGeom prst="bentConnector3">
            <a:avLst>
              <a:gd name="adj1" fmla="val 50000"/>
            </a:avLst>
          </a:prstGeom>
          <a:noFill/>
          <a:ln w="9525">
            <a:solidFill>
              <a:srgbClr val="009900"/>
            </a:solidFill>
            <a:miter lim="800000"/>
            <a:headEnd/>
            <a:tailEnd type="triangle" w="med" len="med"/>
          </a:ln>
        </p:spPr>
      </p:cxnSp>
      <p:sp>
        <p:nvSpPr>
          <p:cNvPr id="14387" name="Rectangle 65"/>
          <p:cNvSpPr>
            <a:spLocks noChangeArrowheads="1"/>
          </p:cNvSpPr>
          <p:nvPr/>
        </p:nvSpPr>
        <p:spPr bwMode="auto">
          <a:xfrm rot="-5400000">
            <a:off x="5468937" y="3949701"/>
            <a:ext cx="2022475" cy="152400"/>
          </a:xfrm>
          <a:prstGeom prst="rect">
            <a:avLst/>
          </a:prstGeom>
          <a:noFill/>
          <a:ln w="9525">
            <a:noFill/>
            <a:miter lim="800000"/>
            <a:headEnd/>
            <a:tailEnd/>
          </a:ln>
        </p:spPr>
        <p:txBody>
          <a:bodyPr wrap="none" lIns="0" tIns="0" rIns="0" bIns="0">
            <a:spAutoFit/>
          </a:bodyPr>
          <a:lstStyle/>
          <a:p>
            <a:pPr algn="ctr"/>
            <a:r>
              <a:rPr lang="en-US" sz="1000">
                <a:solidFill>
                  <a:srgbClr val="009900"/>
                </a:solidFill>
              </a:rPr>
              <a:t>Exercise implementation option</a:t>
            </a:r>
          </a:p>
        </p:txBody>
      </p:sp>
      <p:grpSp>
        <p:nvGrpSpPr>
          <p:cNvPr id="14388" name="Group 69"/>
          <p:cNvGrpSpPr>
            <a:grpSpLocks/>
          </p:cNvGrpSpPr>
          <p:nvPr/>
        </p:nvGrpSpPr>
        <p:grpSpPr bwMode="auto">
          <a:xfrm>
            <a:off x="3498850" y="5270500"/>
            <a:ext cx="1536700" cy="647700"/>
            <a:chOff x="3432" y="3912"/>
            <a:chExt cx="968" cy="408"/>
          </a:xfrm>
        </p:grpSpPr>
        <p:sp>
          <p:nvSpPr>
            <p:cNvPr id="14415" name="AutoShape 67"/>
            <p:cNvSpPr>
              <a:spLocks noChangeArrowheads="1"/>
            </p:cNvSpPr>
            <p:nvPr/>
          </p:nvSpPr>
          <p:spPr bwMode="auto">
            <a:xfrm>
              <a:off x="3432" y="3912"/>
              <a:ext cx="968" cy="408"/>
            </a:xfrm>
            <a:prstGeom prst="flowChartDecision">
              <a:avLst/>
            </a:prstGeom>
            <a:solidFill>
              <a:srgbClr val="CCECFF"/>
            </a:solidFill>
            <a:ln w="6350" algn="ctr">
              <a:solidFill>
                <a:srgbClr val="FF0000"/>
              </a:solidFill>
              <a:miter lim="800000"/>
              <a:headEnd/>
              <a:tailEnd/>
            </a:ln>
          </p:spPr>
          <p:txBody>
            <a:bodyPr lIns="45720" rIns="45720" anchor="ctr" anchorCtr="1"/>
            <a:lstStyle/>
            <a:p>
              <a:endParaRPr lang="en-US" sz="1000"/>
            </a:p>
          </p:txBody>
        </p:sp>
        <p:sp>
          <p:nvSpPr>
            <p:cNvPr id="14416" name="Rectangle 68"/>
            <p:cNvSpPr>
              <a:spLocks noChangeArrowheads="1"/>
            </p:cNvSpPr>
            <p:nvPr/>
          </p:nvSpPr>
          <p:spPr bwMode="auto">
            <a:xfrm>
              <a:off x="3624" y="4027"/>
              <a:ext cx="611" cy="192"/>
            </a:xfrm>
            <a:prstGeom prst="rect">
              <a:avLst/>
            </a:prstGeom>
            <a:noFill/>
            <a:ln w="9525">
              <a:noFill/>
              <a:miter lim="800000"/>
              <a:headEnd/>
              <a:tailEnd/>
            </a:ln>
          </p:spPr>
          <p:txBody>
            <a:bodyPr lIns="0" tIns="0" rIns="0" bIns="0">
              <a:spAutoFit/>
            </a:bodyPr>
            <a:lstStyle/>
            <a:p>
              <a:pPr algn="ctr"/>
              <a:r>
                <a:rPr lang="en-US" sz="1000"/>
                <a:t>Relax budget / requirements?</a:t>
              </a:r>
            </a:p>
          </p:txBody>
        </p:sp>
      </p:grpSp>
      <p:cxnSp>
        <p:nvCxnSpPr>
          <p:cNvPr id="14389" name="AutoShape 71"/>
          <p:cNvCxnSpPr>
            <a:cxnSpLocks noChangeShapeType="1"/>
            <a:stCxn id="14368" idx="2"/>
            <a:endCxn id="14415" idx="0"/>
          </p:cNvCxnSpPr>
          <p:nvPr/>
        </p:nvCxnSpPr>
        <p:spPr bwMode="auto">
          <a:xfrm rot="5400000">
            <a:off x="4298950" y="4984750"/>
            <a:ext cx="254000" cy="317500"/>
          </a:xfrm>
          <a:prstGeom prst="bentConnector3">
            <a:avLst>
              <a:gd name="adj1" fmla="val 50000"/>
            </a:avLst>
          </a:prstGeom>
          <a:noFill/>
          <a:ln w="9525">
            <a:solidFill>
              <a:srgbClr val="FF0000"/>
            </a:solidFill>
            <a:miter lim="800000"/>
            <a:headEnd/>
            <a:tailEnd type="triangle" w="med" len="med"/>
          </a:ln>
        </p:spPr>
      </p:cxnSp>
      <p:cxnSp>
        <p:nvCxnSpPr>
          <p:cNvPr id="14390" name="AutoShape 72"/>
          <p:cNvCxnSpPr>
            <a:cxnSpLocks noChangeShapeType="1"/>
            <a:stCxn id="14415" idx="2"/>
            <a:endCxn id="14381" idx="0"/>
          </p:cNvCxnSpPr>
          <p:nvPr/>
        </p:nvCxnSpPr>
        <p:spPr bwMode="auto">
          <a:xfrm>
            <a:off x="4267200" y="5918200"/>
            <a:ext cx="0" cy="292100"/>
          </a:xfrm>
          <a:prstGeom prst="straightConnector1">
            <a:avLst/>
          </a:prstGeom>
          <a:noFill/>
          <a:ln w="9525">
            <a:solidFill>
              <a:srgbClr val="FF0000"/>
            </a:solidFill>
            <a:round/>
            <a:headEnd/>
            <a:tailEnd type="triangle" w="med" len="med"/>
          </a:ln>
        </p:spPr>
      </p:cxnSp>
      <p:sp>
        <p:nvSpPr>
          <p:cNvPr id="14391" name="Rectangle 73"/>
          <p:cNvSpPr>
            <a:spLocks noChangeArrowheads="1"/>
          </p:cNvSpPr>
          <p:nvPr/>
        </p:nvSpPr>
        <p:spPr bwMode="auto">
          <a:xfrm>
            <a:off x="4043363" y="5973763"/>
            <a:ext cx="173037" cy="152400"/>
          </a:xfrm>
          <a:prstGeom prst="rect">
            <a:avLst/>
          </a:prstGeom>
          <a:noFill/>
          <a:ln w="9525">
            <a:noFill/>
            <a:miter lim="800000"/>
            <a:headEnd/>
            <a:tailEnd/>
          </a:ln>
        </p:spPr>
        <p:txBody>
          <a:bodyPr wrap="none" lIns="0" tIns="0" rIns="0" bIns="0">
            <a:spAutoFit/>
          </a:bodyPr>
          <a:lstStyle/>
          <a:p>
            <a:pPr algn="ctr"/>
            <a:r>
              <a:rPr lang="en-US" sz="1000">
                <a:solidFill>
                  <a:srgbClr val="FF0000"/>
                </a:solidFill>
              </a:rPr>
              <a:t>No</a:t>
            </a:r>
          </a:p>
        </p:txBody>
      </p:sp>
      <p:cxnSp>
        <p:nvCxnSpPr>
          <p:cNvPr id="14392" name="AutoShape 74"/>
          <p:cNvCxnSpPr>
            <a:cxnSpLocks noChangeShapeType="1"/>
            <a:stCxn id="14417" idx="2"/>
            <a:endCxn id="14381" idx="3"/>
          </p:cNvCxnSpPr>
          <p:nvPr/>
        </p:nvCxnSpPr>
        <p:spPr bwMode="auto">
          <a:xfrm rot="5400000">
            <a:off x="4778375" y="5540375"/>
            <a:ext cx="806450" cy="800100"/>
          </a:xfrm>
          <a:prstGeom prst="bentConnector2">
            <a:avLst/>
          </a:prstGeom>
          <a:noFill/>
          <a:ln w="9525">
            <a:solidFill>
              <a:srgbClr val="FF0000"/>
            </a:solidFill>
            <a:miter lim="800000"/>
            <a:headEnd/>
            <a:tailEnd type="triangle" w="med" len="med"/>
          </a:ln>
        </p:spPr>
      </p:cxnSp>
      <p:sp>
        <p:nvSpPr>
          <p:cNvPr id="14393" name="Rectangle 75"/>
          <p:cNvSpPr>
            <a:spLocks noChangeArrowheads="1"/>
          </p:cNvSpPr>
          <p:nvPr/>
        </p:nvSpPr>
        <p:spPr bwMode="auto">
          <a:xfrm>
            <a:off x="5364163" y="5618163"/>
            <a:ext cx="173037" cy="152400"/>
          </a:xfrm>
          <a:prstGeom prst="rect">
            <a:avLst/>
          </a:prstGeom>
          <a:noFill/>
          <a:ln w="9525">
            <a:noFill/>
            <a:miter lim="800000"/>
            <a:headEnd/>
            <a:tailEnd/>
          </a:ln>
        </p:spPr>
        <p:txBody>
          <a:bodyPr wrap="none" lIns="0" tIns="0" rIns="0" bIns="0">
            <a:spAutoFit/>
          </a:bodyPr>
          <a:lstStyle/>
          <a:p>
            <a:pPr algn="ctr"/>
            <a:r>
              <a:rPr lang="en-US" sz="1000">
                <a:solidFill>
                  <a:srgbClr val="FF0000"/>
                </a:solidFill>
              </a:rPr>
              <a:t>No</a:t>
            </a:r>
          </a:p>
        </p:txBody>
      </p:sp>
      <p:sp>
        <p:nvSpPr>
          <p:cNvPr id="14394" name="Text Box 76"/>
          <p:cNvSpPr txBox="1">
            <a:spLocks noChangeArrowheads="1"/>
          </p:cNvSpPr>
          <p:nvPr/>
        </p:nvSpPr>
        <p:spPr bwMode="auto">
          <a:xfrm>
            <a:off x="6858000" y="4070350"/>
            <a:ext cx="1447800" cy="381000"/>
          </a:xfrm>
          <a:prstGeom prst="rect">
            <a:avLst/>
          </a:prstGeom>
          <a:solidFill>
            <a:srgbClr val="CCFF99"/>
          </a:solidFill>
          <a:ln w="6350">
            <a:solidFill>
              <a:srgbClr val="000000"/>
            </a:solidFill>
            <a:miter lim="800000"/>
            <a:headEnd/>
            <a:tailEnd/>
          </a:ln>
        </p:spPr>
        <p:txBody>
          <a:bodyPr lIns="45720" rIns="45720" anchor="ctr" anchorCtr="1"/>
          <a:lstStyle/>
          <a:p>
            <a:pPr algn="ctr">
              <a:spcBef>
                <a:spcPct val="50000"/>
              </a:spcBef>
            </a:pPr>
            <a:r>
              <a:rPr lang="en-US" sz="1000"/>
              <a:t>Install ESS</a:t>
            </a:r>
          </a:p>
        </p:txBody>
      </p:sp>
      <p:cxnSp>
        <p:nvCxnSpPr>
          <p:cNvPr id="14395" name="AutoShape 77"/>
          <p:cNvCxnSpPr>
            <a:cxnSpLocks noChangeShapeType="1"/>
            <a:stCxn id="14384" idx="2"/>
            <a:endCxn id="14385" idx="0"/>
          </p:cNvCxnSpPr>
          <p:nvPr/>
        </p:nvCxnSpPr>
        <p:spPr bwMode="auto">
          <a:xfrm rot="5400000">
            <a:off x="7454900" y="3321050"/>
            <a:ext cx="254000" cy="0"/>
          </a:xfrm>
          <a:prstGeom prst="straightConnector1">
            <a:avLst/>
          </a:prstGeom>
          <a:noFill/>
          <a:ln w="9525">
            <a:solidFill>
              <a:srgbClr val="009900"/>
            </a:solidFill>
            <a:round/>
            <a:headEnd/>
            <a:tailEnd type="triangle" w="med" len="med"/>
          </a:ln>
        </p:spPr>
      </p:cxnSp>
      <p:cxnSp>
        <p:nvCxnSpPr>
          <p:cNvPr id="14396" name="AutoShape 78"/>
          <p:cNvCxnSpPr>
            <a:cxnSpLocks noChangeShapeType="1"/>
            <a:stCxn id="14385" idx="2"/>
            <a:endCxn id="14394" idx="0"/>
          </p:cNvCxnSpPr>
          <p:nvPr/>
        </p:nvCxnSpPr>
        <p:spPr bwMode="auto">
          <a:xfrm rot="5400000">
            <a:off x="7461250" y="3949700"/>
            <a:ext cx="241300" cy="0"/>
          </a:xfrm>
          <a:prstGeom prst="straightConnector1">
            <a:avLst/>
          </a:prstGeom>
          <a:noFill/>
          <a:ln w="9525">
            <a:solidFill>
              <a:srgbClr val="009900"/>
            </a:solidFill>
            <a:round/>
            <a:headEnd/>
            <a:tailEnd type="triangle" w="med" len="med"/>
          </a:ln>
        </p:spPr>
      </p:cxnSp>
      <p:sp>
        <p:nvSpPr>
          <p:cNvPr id="14397" name="Text Box 79"/>
          <p:cNvSpPr txBox="1">
            <a:spLocks noChangeArrowheads="1"/>
          </p:cNvSpPr>
          <p:nvPr/>
        </p:nvSpPr>
        <p:spPr bwMode="auto">
          <a:xfrm>
            <a:off x="6858000" y="4711700"/>
            <a:ext cx="1447800" cy="381000"/>
          </a:xfrm>
          <a:prstGeom prst="rect">
            <a:avLst/>
          </a:prstGeom>
          <a:solidFill>
            <a:srgbClr val="CCFF99"/>
          </a:solidFill>
          <a:ln w="6350">
            <a:solidFill>
              <a:srgbClr val="000000"/>
            </a:solidFill>
            <a:miter lim="800000"/>
            <a:headEnd/>
            <a:tailEnd/>
          </a:ln>
        </p:spPr>
        <p:txBody>
          <a:bodyPr lIns="45720" rIns="45720" anchor="ctr" anchorCtr="1"/>
          <a:lstStyle/>
          <a:p>
            <a:pPr algn="ctr">
              <a:spcBef>
                <a:spcPct val="50000"/>
              </a:spcBef>
            </a:pPr>
            <a:r>
              <a:rPr lang="en-US" sz="1000"/>
              <a:t>Test ESS performance</a:t>
            </a:r>
          </a:p>
        </p:txBody>
      </p:sp>
      <p:cxnSp>
        <p:nvCxnSpPr>
          <p:cNvPr id="14398" name="AutoShape 80"/>
          <p:cNvCxnSpPr>
            <a:cxnSpLocks noChangeShapeType="1"/>
            <a:stCxn id="14394" idx="2"/>
            <a:endCxn id="14397" idx="0"/>
          </p:cNvCxnSpPr>
          <p:nvPr/>
        </p:nvCxnSpPr>
        <p:spPr bwMode="auto">
          <a:xfrm rot="5400000">
            <a:off x="7451725" y="4581525"/>
            <a:ext cx="260350" cy="0"/>
          </a:xfrm>
          <a:prstGeom prst="straightConnector1">
            <a:avLst/>
          </a:prstGeom>
          <a:noFill/>
          <a:ln w="9525">
            <a:solidFill>
              <a:srgbClr val="009900"/>
            </a:solidFill>
            <a:round/>
            <a:headEnd/>
            <a:tailEnd type="triangle" w="med" len="med"/>
          </a:ln>
        </p:spPr>
      </p:cxnSp>
      <p:grpSp>
        <p:nvGrpSpPr>
          <p:cNvPr id="14399" name="Group 89"/>
          <p:cNvGrpSpPr>
            <a:grpSpLocks/>
          </p:cNvGrpSpPr>
          <p:nvPr/>
        </p:nvGrpSpPr>
        <p:grpSpPr bwMode="auto">
          <a:xfrm>
            <a:off x="6858000" y="5435600"/>
            <a:ext cx="1447800" cy="571500"/>
            <a:chOff x="4320" y="3424"/>
            <a:chExt cx="912" cy="360"/>
          </a:xfrm>
        </p:grpSpPr>
        <p:sp>
          <p:nvSpPr>
            <p:cNvPr id="14413" name="AutoShape 81"/>
            <p:cNvSpPr>
              <a:spLocks noChangeArrowheads="1"/>
            </p:cNvSpPr>
            <p:nvPr/>
          </p:nvSpPr>
          <p:spPr bwMode="auto">
            <a:xfrm>
              <a:off x="4320" y="3424"/>
              <a:ext cx="912" cy="360"/>
            </a:xfrm>
            <a:prstGeom prst="flowChartDecision">
              <a:avLst/>
            </a:prstGeom>
            <a:solidFill>
              <a:srgbClr val="CCFF99"/>
            </a:solidFill>
            <a:ln w="6350" algn="ctr">
              <a:solidFill>
                <a:schemeClr val="tx1"/>
              </a:solidFill>
              <a:miter lim="800000"/>
              <a:headEnd/>
              <a:tailEnd/>
            </a:ln>
          </p:spPr>
          <p:txBody>
            <a:bodyPr lIns="45720" rIns="45720" anchor="ctr" anchorCtr="1"/>
            <a:lstStyle/>
            <a:p>
              <a:endParaRPr lang="en-US" sz="1000"/>
            </a:p>
          </p:txBody>
        </p:sp>
        <p:sp>
          <p:nvSpPr>
            <p:cNvPr id="14414" name="Rectangle 82"/>
            <p:cNvSpPr>
              <a:spLocks noChangeArrowheads="1"/>
            </p:cNvSpPr>
            <p:nvPr/>
          </p:nvSpPr>
          <p:spPr bwMode="auto">
            <a:xfrm>
              <a:off x="4423" y="3462"/>
              <a:ext cx="731" cy="288"/>
            </a:xfrm>
            <a:prstGeom prst="rect">
              <a:avLst/>
            </a:prstGeom>
            <a:noFill/>
            <a:ln w="9525">
              <a:noFill/>
              <a:miter lim="800000"/>
              <a:headEnd/>
              <a:tailEnd/>
            </a:ln>
          </p:spPr>
          <p:txBody>
            <a:bodyPr tIns="0" bIns="0">
              <a:spAutoFit/>
            </a:bodyPr>
            <a:lstStyle/>
            <a:p>
              <a:pPr algn="ctr"/>
              <a:r>
                <a:rPr lang="en-US" sz="1000"/>
                <a:t>Meets performance spec?</a:t>
              </a:r>
            </a:p>
          </p:txBody>
        </p:sp>
      </p:grpSp>
      <p:sp>
        <p:nvSpPr>
          <p:cNvPr id="14400" name="AutoShape 83"/>
          <p:cNvSpPr>
            <a:spLocks noChangeArrowheads="1"/>
          </p:cNvSpPr>
          <p:nvPr/>
        </p:nvSpPr>
        <p:spPr bwMode="auto">
          <a:xfrm>
            <a:off x="6178550" y="6223000"/>
            <a:ext cx="1104900" cy="266700"/>
          </a:xfrm>
          <a:prstGeom prst="flowChartTerminator">
            <a:avLst/>
          </a:prstGeom>
          <a:solidFill>
            <a:srgbClr val="FF7C80"/>
          </a:solidFill>
          <a:ln w="6350" algn="ctr">
            <a:solidFill>
              <a:srgbClr val="000000"/>
            </a:solidFill>
            <a:miter lim="800000"/>
            <a:headEnd/>
            <a:tailEnd/>
          </a:ln>
        </p:spPr>
        <p:txBody>
          <a:bodyPr lIns="45720" rIns="45720" anchor="ctr" anchorCtr="1"/>
          <a:lstStyle/>
          <a:p>
            <a:pPr algn="ctr"/>
            <a:r>
              <a:rPr lang="en-US" sz="1000" dirty="0">
                <a:solidFill>
                  <a:schemeClr val="bg1"/>
                </a:solidFill>
              </a:rPr>
              <a:t>Failed system</a:t>
            </a:r>
          </a:p>
        </p:txBody>
      </p:sp>
      <p:cxnSp>
        <p:nvCxnSpPr>
          <p:cNvPr id="14401" name="AutoShape 84"/>
          <p:cNvCxnSpPr>
            <a:cxnSpLocks noChangeShapeType="1"/>
            <a:stCxn id="14413" idx="1"/>
            <a:endCxn id="14400" idx="0"/>
          </p:cNvCxnSpPr>
          <p:nvPr/>
        </p:nvCxnSpPr>
        <p:spPr bwMode="auto">
          <a:xfrm rot="10800000" flipV="1">
            <a:off x="6731000" y="5721350"/>
            <a:ext cx="127000" cy="501650"/>
          </a:xfrm>
          <a:prstGeom prst="bentConnector2">
            <a:avLst/>
          </a:prstGeom>
          <a:noFill/>
          <a:ln w="9525">
            <a:solidFill>
              <a:srgbClr val="FF0000"/>
            </a:solidFill>
            <a:miter lim="800000"/>
            <a:headEnd/>
            <a:tailEnd type="triangle" w="med" len="med"/>
          </a:ln>
        </p:spPr>
      </p:cxnSp>
      <p:sp>
        <p:nvSpPr>
          <p:cNvPr id="14402" name="AutoShape 85"/>
          <p:cNvSpPr>
            <a:spLocks noChangeArrowheads="1"/>
          </p:cNvSpPr>
          <p:nvPr/>
        </p:nvSpPr>
        <p:spPr bwMode="auto">
          <a:xfrm>
            <a:off x="7835900" y="6172200"/>
            <a:ext cx="1155700" cy="381000"/>
          </a:xfrm>
          <a:prstGeom prst="flowChartTerminator">
            <a:avLst/>
          </a:prstGeom>
          <a:solidFill>
            <a:srgbClr val="69FF69"/>
          </a:solidFill>
          <a:ln w="6350" algn="ctr">
            <a:solidFill>
              <a:schemeClr val="tx1"/>
            </a:solidFill>
            <a:miter lim="800000"/>
            <a:headEnd/>
            <a:tailEnd/>
          </a:ln>
        </p:spPr>
        <p:txBody>
          <a:bodyPr lIns="45720" rIns="45720" anchor="ctr" anchorCtr="1"/>
          <a:lstStyle/>
          <a:p>
            <a:pPr algn="ctr"/>
            <a:r>
              <a:rPr lang="en-US" sz="1000"/>
              <a:t>Successful system</a:t>
            </a:r>
          </a:p>
        </p:txBody>
      </p:sp>
      <p:cxnSp>
        <p:nvCxnSpPr>
          <p:cNvPr id="14403" name="AutoShape 86"/>
          <p:cNvCxnSpPr>
            <a:cxnSpLocks noChangeShapeType="1"/>
            <a:stCxn id="14413" idx="3"/>
            <a:endCxn id="14402" idx="0"/>
          </p:cNvCxnSpPr>
          <p:nvPr/>
        </p:nvCxnSpPr>
        <p:spPr bwMode="auto">
          <a:xfrm>
            <a:off x="8305800" y="5721350"/>
            <a:ext cx="107950" cy="450850"/>
          </a:xfrm>
          <a:prstGeom prst="bentConnector2">
            <a:avLst/>
          </a:prstGeom>
          <a:noFill/>
          <a:ln w="9525">
            <a:solidFill>
              <a:srgbClr val="009900"/>
            </a:solidFill>
            <a:miter lim="800000"/>
            <a:headEnd/>
            <a:tailEnd type="triangle" w="med" len="med"/>
          </a:ln>
        </p:spPr>
      </p:cxnSp>
      <p:cxnSp>
        <p:nvCxnSpPr>
          <p:cNvPr id="14404" name="AutoShape 88"/>
          <p:cNvCxnSpPr>
            <a:cxnSpLocks noChangeShapeType="1"/>
            <a:stCxn id="14397" idx="2"/>
            <a:endCxn id="14413" idx="0"/>
          </p:cNvCxnSpPr>
          <p:nvPr/>
        </p:nvCxnSpPr>
        <p:spPr bwMode="auto">
          <a:xfrm>
            <a:off x="7581900" y="5092700"/>
            <a:ext cx="0" cy="342900"/>
          </a:xfrm>
          <a:prstGeom prst="straightConnector1">
            <a:avLst/>
          </a:prstGeom>
          <a:noFill/>
          <a:ln w="9525">
            <a:solidFill>
              <a:srgbClr val="009900"/>
            </a:solidFill>
            <a:round/>
            <a:headEnd/>
            <a:tailEnd type="triangle" w="med" len="med"/>
          </a:ln>
        </p:spPr>
      </p:cxnSp>
      <p:cxnSp>
        <p:nvCxnSpPr>
          <p:cNvPr id="14405" name="AutoShape 90"/>
          <p:cNvCxnSpPr>
            <a:cxnSpLocks noChangeShapeType="1"/>
          </p:cNvCxnSpPr>
          <p:nvPr/>
        </p:nvCxnSpPr>
        <p:spPr bwMode="auto">
          <a:xfrm>
            <a:off x="7874000" y="1241425"/>
            <a:ext cx="425450" cy="0"/>
          </a:xfrm>
          <a:prstGeom prst="straightConnector1">
            <a:avLst/>
          </a:prstGeom>
          <a:noFill/>
          <a:ln w="9525">
            <a:solidFill>
              <a:srgbClr val="009900"/>
            </a:solidFill>
            <a:round/>
            <a:headEnd/>
            <a:tailEnd type="triangle" w="med" len="med"/>
          </a:ln>
        </p:spPr>
      </p:cxnSp>
      <p:sp>
        <p:nvSpPr>
          <p:cNvPr id="14406" name="Text Box 91"/>
          <p:cNvSpPr txBox="1">
            <a:spLocks noChangeArrowheads="1"/>
          </p:cNvSpPr>
          <p:nvPr/>
        </p:nvSpPr>
        <p:spPr bwMode="auto">
          <a:xfrm>
            <a:off x="6648450" y="1152525"/>
            <a:ext cx="968375" cy="255588"/>
          </a:xfrm>
          <a:prstGeom prst="rect">
            <a:avLst/>
          </a:prstGeom>
          <a:solidFill>
            <a:srgbClr val="FFFF66"/>
          </a:solidFill>
          <a:ln w="6350">
            <a:solidFill>
              <a:srgbClr val="000000"/>
            </a:solidFill>
            <a:miter lim="800000"/>
            <a:headEnd/>
            <a:tailEnd/>
          </a:ln>
        </p:spPr>
        <p:txBody>
          <a:bodyPr lIns="45720" rIns="45720" anchor="ctr" anchorCtr="1"/>
          <a:lstStyle/>
          <a:p>
            <a:pPr algn="ctr"/>
            <a:r>
              <a:rPr lang="en-US" sz="800" dirty="0"/>
              <a:t>Proposal </a:t>
            </a:r>
          </a:p>
          <a:p>
            <a:pPr algn="ctr"/>
            <a:r>
              <a:rPr lang="en-US" sz="800" dirty="0"/>
              <a:t>Phase</a:t>
            </a:r>
          </a:p>
        </p:txBody>
      </p:sp>
      <p:sp>
        <p:nvSpPr>
          <p:cNvPr id="14407" name="Text Box 92"/>
          <p:cNvSpPr txBox="1">
            <a:spLocks noChangeArrowheads="1"/>
          </p:cNvSpPr>
          <p:nvPr/>
        </p:nvSpPr>
        <p:spPr bwMode="auto">
          <a:xfrm>
            <a:off x="6673850" y="1533525"/>
            <a:ext cx="968375" cy="255588"/>
          </a:xfrm>
          <a:prstGeom prst="rect">
            <a:avLst/>
          </a:prstGeom>
          <a:solidFill>
            <a:srgbClr val="CCECFF"/>
          </a:solidFill>
          <a:ln w="6350">
            <a:solidFill>
              <a:srgbClr val="000000"/>
            </a:solidFill>
            <a:miter lim="800000"/>
            <a:headEnd/>
            <a:tailEnd/>
          </a:ln>
        </p:spPr>
        <p:txBody>
          <a:bodyPr lIns="45720" rIns="45720" anchor="ctr" anchorCtr="1"/>
          <a:lstStyle/>
          <a:p>
            <a:pPr algn="ctr"/>
            <a:r>
              <a:rPr lang="en-US" sz="800"/>
              <a:t>Design</a:t>
            </a:r>
          </a:p>
          <a:p>
            <a:pPr algn="ctr"/>
            <a:r>
              <a:rPr lang="en-US" sz="800"/>
              <a:t>Phase</a:t>
            </a:r>
          </a:p>
        </p:txBody>
      </p:sp>
      <p:sp>
        <p:nvSpPr>
          <p:cNvPr id="14408" name="Text Box 93"/>
          <p:cNvSpPr txBox="1">
            <a:spLocks noChangeArrowheads="1"/>
          </p:cNvSpPr>
          <p:nvPr/>
        </p:nvSpPr>
        <p:spPr bwMode="auto">
          <a:xfrm>
            <a:off x="6691313" y="1909763"/>
            <a:ext cx="968375" cy="255587"/>
          </a:xfrm>
          <a:prstGeom prst="rect">
            <a:avLst/>
          </a:prstGeom>
          <a:solidFill>
            <a:srgbClr val="CCFF99"/>
          </a:solidFill>
          <a:ln w="6350">
            <a:solidFill>
              <a:srgbClr val="000000"/>
            </a:solidFill>
            <a:miter lim="800000"/>
            <a:headEnd/>
            <a:tailEnd/>
          </a:ln>
        </p:spPr>
        <p:txBody>
          <a:bodyPr lIns="45720" rIns="45720" anchor="ctr" anchorCtr="1"/>
          <a:lstStyle/>
          <a:p>
            <a:pPr algn="ctr">
              <a:spcBef>
                <a:spcPct val="50000"/>
              </a:spcBef>
            </a:pPr>
            <a:r>
              <a:rPr lang="en-US" sz="800"/>
              <a:t>Implementation Phase</a:t>
            </a:r>
          </a:p>
        </p:txBody>
      </p:sp>
      <p:sp>
        <p:nvSpPr>
          <p:cNvPr id="14409" name="Rectangle 94"/>
          <p:cNvSpPr>
            <a:spLocks noChangeArrowheads="1"/>
          </p:cNvSpPr>
          <p:nvPr/>
        </p:nvSpPr>
        <p:spPr bwMode="auto">
          <a:xfrm>
            <a:off x="7870825" y="1306513"/>
            <a:ext cx="793750" cy="244475"/>
          </a:xfrm>
          <a:prstGeom prst="rect">
            <a:avLst/>
          </a:prstGeom>
          <a:noFill/>
          <a:ln w="9525">
            <a:noFill/>
            <a:miter lim="800000"/>
            <a:headEnd/>
            <a:tailEnd/>
          </a:ln>
        </p:spPr>
        <p:txBody>
          <a:bodyPr lIns="0" tIns="0" rIns="0" bIns="0">
            <a:spAutoFit/>
          </a:bodyPr>
          <a:lstStyle/>
          <a:p>
            <a:r>
              <a:rPr lang="en-US" sz="800">
                <a:solidFill>
                  <a:srgbClr val="009900"/>
                </a:solidFill>
              </a:rPr>
              <a:t>Desired process flow</a:t>
            </a:r>
          </a:p>
        </p:txBody>
      </p:sp>
      <p:cxnSp>
        <p:nvCxnSpPr>
          <p:cNvPr id="14410" name="AutoShape 95"/>
          <p:cNvCxnSpPr>
            <a:cxnSpLocks noChangeShapeType="1"/>
          </p:cNvCxnSpPr>
          <p:nvPr/>
        </p:nvCxnSpPr>
        <p:spPr bwMode="auto">
          <a:xfrm>
            <a:off x="7872413" y="1770063"/>
            <a:ext cx="425450" cy="0"/>
          </a:xfrm>
          <a:prstGeom prst="straightConnector1">
            <a:avLst/>
          </a:prstGeom>
          <a:noFill/>
          <a:ln w="9525">
            <a:solidFill>
              <a:srgbClr val="FF0000"/>
            </a:solidFill>
            <a:round/>
            <a:headEnd/>
            <a:tailEnd type="triangle" w="med" len="med"/>
          </a:ln>
        </p:spPr>
      </p:cxnSp>
      <p:sp>
        <p:nvSpPr>
          <p:cNvPr id="14411" name="Rectangle 96"/>
          <p:cNvSpPr>
            <a:spLocks noChangeArrowheads="1"/>
          </p:cNvSpPr>
          <p:nvPr/>
        </p:nvSpPr>
        <p:spPr bwMode="auto">
          <a:xfrm>
            <a:off x="7869238" y="1835150"/>
            <a:ext cx="930275" cy="244475"/>
          </a:xfrm>
          <a:prstGeom prst="rect">
            <a:avLst/>
          </a:prstGeom>
          <a:noFill/>
          <a:ln w="9525">
            <a:noFill/>
            <a:miter lim="800000"/>
            <a:headEnd/>
            <a:tailEnd/>
          </a:ln>
        </p:spPr>
        <p:txBody>
          <a:bodyPr lIns="0" tIns="0" rIns="0" bIns="0">
            <a:spAutoFit/>
          </a:bodyPr>
          <a:lstStyle/>
          <a:p>
            <a:r>
              <a:rPr lang="en-US" sz="800">
                <a:solidFill>
                  <a:srgbClr val="FF0000"/>
                </a:solidFill>
              </a:rPr>
              <a:t>Suboptimal process flow</a:t>
            </a:r>
          </a:p>
        </p:txBody>
      </p:sp>
      <p:grpSp>
        <p:nvGrpSpPr>
          <p:cNvPr id="91" name="Group 90"/>
          <p:cNvGrpSpPr/>
          <p:nvPr/>
        </p:nvGrpSpPr>
        <p:grpSpPr>
          <a:xfrm>
            <a:off x="556260" y="1307415"/>
            <a:ext cx="5070816" cy="2487345"/>
            <a:chOff x="556260" y="1307415"/>
            <a:chExt cx="5070816" cy="2487345"/>
          </a:xfrm>
        </p:grpSpPr>
        <p:sp>
          <p:nvSpPr>
            <p:cNvPr id="86" name="Rectangle 85"/>
            <p:cNvSpPr/>
            <p:nvPr/>
          </p:nvSpPr>
          <p:spPr bwMode="auto">
            <a:xfrm>
              <a:off x="556260" y="2667000"/>
              <a:ext cx="1531620" cy="468630"/>
            </a:xfrm>
            <a:prstGeom prst="rect">
              <a:avLst/>
            </a:prstGeom>
            <a:noFill/>
            <a:ln w="38100">
              <a:solidFill>
                <a:srgbClr val="00B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marR="0" indent="1588" algn="ctr" defTabSz="914400" rtl="0" eaLnBrk="1" fontAlgn="base" latinLnBrk="0" hangingPunct="1">
                <a:lnSpc>
                  <a:spcPct val="100000"/>
                </a:lnSpc>
                <a:spcBef>
                  <a:spcPct val="20000"/>
                </a:spcBef>
                <a:spcAft>
                  <a:spcPct val="0"/>
                </a:spcAft>
                <a:buClrTx/>
                <a:buSzTx/>
                <a:tabLst/>
              </a:pPr>
              <a:endParaRPr lang="en-US" sz="1200" dirty="0" smtClean="0"/>
            </a:p>
          </p:txBody>
        </p:sp>
        <p:sp>
          <p:nvSpPr>
            <p:cNvPr id="87" name="Rectangle 86"/>
            <p:cNvSpPr/>
            <p:nvPr/>
          </p:nvSpPr>
          <p:spPr bwMode="auto">
            <a:xfrm>
              <a:off x="788670" y="3326130"/>
              <a:ext cx="1531620" cy="468630"/>
            </a:xfrm>
            <a:prstGeom prst="rect">
              <a:avLst/>
            </a:prstGeom>
            <a:noFill/>
            <a:ln w="38100">
              <a:solidFill>
                <a:srgbClr val="00B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marR="0" indent="1588" algn="ctr" defTabSz="914400" rtl="0" eaLnBrk="1" fontAlgn="base" latinLnBrk="0" hangingPunct="1">
                <a:lnSpc>
                  <a:spcPct val="100000"/>
                </a:lnSpc>
                <a:spcBef>
                  <a:spcPct val="20000"/>
                </a:spcBef>
                <a:spcAft>
                  <a:spcPct val="0"/>
                </a:spcAft>
                <a:buClrTx/>
                <a:buSzTx/>
                <a:tabLst/>
              </a:pPr>
              <a:endParaRPr lang="en-US" sz="1200" dirty="0" smtClean="0"/>
            </a:p>
          </p:txBody>
        </p:sp>
        <p:sp>
          <p:nvSpPr>
            <p:cNvPr id="88" name="Rectangle 87"/>
            <p:cNvSpPr/>
            <p:nvPr/>
          </p:nvSpPr>
          <p:spPr bwMode="auto">
            <a:xfrm>
              <a:off x="3543593" y="1307415"/>
              <a:ext cx="1531620" cy="468630"/>
            </a:xfrm>
            <a:prstGeom prst="rect">
              <a:avLst/>
            </a:prstGeom>
            <a:noFill/>
            <a:ln w="38100">
              <a:solidFill>
                <a:srgbClr val="00B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marR="0" indent="1588" algn="ctr" defTabSz="914400" rtl="0" eaLnBrk="1" fontAlgn="base" latinLnBrk="0" hangingPunct="1">
                <a:lnSpc>
                  <a:spcPct val="100000"/>
                </a:lnSpc>
                <a:spcBef>
                  <a:spcPct val="20000"/>
                </a:spcBef>
                <a:spcAft>
                  <a:spcPct val="0"/>
                </a:spcAft>
                <a:buClrTx/>
                <a:buSzTx/>
                <a:tabLst/>
              </a:pPr>
              <a:endParaRPr lang="en-US" sz="1200" dirty="0" smtClean="0"/>
            </a:p>
          </p:txBody>
        </p:sp>
        <p:sp>
          <p:nvSpPr>
            <p:cNvPr id="89" name="Rectangle 88"/>
            <p:cNvSpPr/>
            <p:nvPr/>
          </p:nvSpPr>
          <p:spPr bwMode="auto">
            <a:xfrm>
              <a:off x="3829636" y="1922876"/>
              <a:ext cx="1531620" cy="796877"/>
            </a:xfrm>
            <a:prstGeom prst="rect">
              <a:avLst/>
            </a:prstGeom>
            <a:noFill/>
            <a:ln w="38100">
              <a:solidFill>
                <a:srgbClr val="00B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marR="0" indent="1588" algn="ctr" defTabSz="914400" rtl="0" eaLnBrk="1" fontAlgn="base" latinLnBrk="0" hangingPunct="1">
                <a:lnSpc>
                  <a:spcPct val="100000"/>
                </a:lnSpc>
                <a:spcBef>
                  <a:spcPct val="20000"/>
                </a:spcBef>
                <a:spcAft>
                  <a:spcPct val="0"/>
                </a:spcAft>
                <a:buClrTx/>
                <a:buSzTx/>
                <a:tabLst/>
              </a:pPr>
              <a:endParaRPr lang="en-US" sz="1200" dirty="0" smtClean="0"/>
            </a:p>
          </p:txBody>
        </p:sp>
        <p:sp>
          <p:nvSpPr>
            <p:cNvPr id="90" name="Rectangle 89"/>
            <p:cNvSpPr/>
            <p:nvPr/>
          </p:nvSpPr>
          <p:spPr bwMode="auto">
            <a:xfrm>
              <a:off x="3513111" y="2872445"/>
              <a:ext cx="2113965" cy="609309"/>
            </a:xfrm>
            <a:prstGeom prst="rect">
              <a:avLst/>
            </a:prstGeom>
            <a:noFill/>
            <a:ln w="38100">
              <a:solidFill>
                <a:srgbClr val="00B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marR="0" indent="1588" algn="ctr" defTabSz="914400" rtl="0" eaLnBrk="1" fontAlgn="base" latinLnBrk="0" hangingPunct="1">
                <a:lnSpc>
                  <a:spcPct val="100000"/>
                </a:lnSpc>
                <a:spcBef>
                  <a:spcPct val="20000"/>
                </a:spcBef>
                <a:spcAft>
                  <a:spcPct val="0"/>
                </a:spcAft>
                <a:buClrTx/>
                <a:buSzTx/>
                <a:tabLst/>
              </a:pPr>
              <a:endParaRPr lang="en-US" sz="1200" dirty="0" smtClean="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30</a:t>
            </a:fld>
            <a:endParaRPr lang="en-US"/>
          </a:p>
        </p:txBody>
      </p:sp>
      <p:sp>
        <p:nvSpPr>
          <p:cNvPr id="7" name="Title 6"/>
          <p:cNvSpPr>
            <a:spLocks noGrp="1"/>
          </p:cNvSpPr>
          <p:nvPr>
            <p:ph type="title"/>
          </p:nvPr>
        </p:nvSpPr>
        <p:spPr/>
        <p:txBody>
          <a:bodyPr/>
          <a:lstStyle/>
          <a:p>
            <a:r>
              <a:rPr lang="en-US" dirty="0" smtClean="0"/>
              <a:t>Min P</a:t>
            </a:r>
            <a:r>
              <a:rPr lang="en-US" u="none" baseline="-25000" dirty="0" smtClean="0"/>
              <a:t>d</a:t>
            </a:r>
            <a:r>
              <a:rPr lang="en-US" dirty="0" smtClean="0"/>
              <a:t> vs. Min Reaction Time Routes</a:t>
            </a:r>
            <a:endParaRPr lang="en-US" dirty="0"/>
          </a:p>
        </p:txBody>
      </p:sp>
      <p:pic>
        <p:nvPicPr>
          <p:cNvPr id="14338" name="Picture 2"/>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31</a:t>
            </a:fld>
            <a:endParaRPr lang="en-US"/>
          </a:p>
        </p:txBody>
      </p:sp>
      <p:sp>
        <p:nvSpPr>
          <p:cNvPr id="7" name="Title 6"/>
          <p:cNvSpPr>
            <a:spLocks noGrp="1"/>
          </p:cNvSpPr>
          <p:nvPr>
            <p:ph type="title"/>
          </p:nvPr>
        </p:nvSpPr>
        <p:spPr/>
        <p:txBody>
          <a:bodyPr/>
          <a:lstStyle/>
          <a:p>
            <a:r>
              <a:rPr lang="en-US" dirty="0" smtClean="0"/>
              <a:t>Path P</a:t>
            </a:r>
            <a:r>
              <a:rPr lang="en-US" u="none" baseline="-25000" dirty="0" smtClean="0"/>
              <a:t>d</a:t>
            </a:r>
            <a:r>
              <a:rPr lang="en-US" dirty="0" smtClean="0"/>
              <a:t> Display Shows Defended Area</a:t>
            </a:r>
            <a:endParaRPr lang="en-US" dirty="0"/>
          </a:p>
        </p:txBody>
      </p:sp>
      <p:pic>
        <p:nvPicPr>
          <p:cNvPr id="16387" name="Picture 3"/>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32</a:t>
            </a:fld>
            <a:endParaRPr lang="en-US"/>
          </a:p>
        </p:txBody>
      </p:sp>
      <p:sp>
        <p:nvSpPr>
          <p:cNvPr id="7" name="Title 6"/>
          <p:cNvSpPr>
            <a:spLocks noGrp="1"/>
          </p:cNvSpPr>
          <p:nvPr>
            <p:ph type="title"/>
          </p:nvPr>
        </p:nvSpPr>
        <p:spPr/>
        <p:txBody>
          <a:bodyPr/>
          <a:lstStyle/>
          <a:p>
            <a:r>
              <a:rPr lang="en-US" dirty="0" smtClean="0"/>
              <a:t>Afghanistan – Pakistan Border</a:t>
            </a:r>
            <a:endParaRPr lang="en-US" dirty="0"/>
          </a:p>
        </p:txBody>
      </p:sp>
      <p:pic>
        <p:nvPicPr>
          <p:cNvPr id="17410" name="Picture 2"/>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33</a:t>
            </a:fld>
            <a:endParaRPr lang="en-US"/>
          </a:p>
        </p:txBody>
      </p:sp>
      <p:sp>
        <p:nvSpPr>
          <p:cNvPr id="7" name="Title 6"/>
          <p:cNvSpPr>
            <a:spLocks noGrp="1"/>
          </p:cNvSpPr>
          <p:nvPr>
            <p:ph type="title"/>
          </p:nvPr>
        </p:nvSpPr>
        <p:spPr/>
        <p:txBody>
          <a:bodyPr/>
          <a:lstStyle/>
          <a:p>
            <a:r>
              <a:rPr lang="en-US" dirty="0" smtClean="0"/>
              <a:t>… Is Not Flat</a:t>
            </a:r>
            <a:endParaRPr lang="en-US" dirty="0"/>
          </a:p>
        </p:txBody>
      </p:sp>
      <p:pic>
        <p:nvPicPr>
          <p:cNvPr id="19458" name="Picture 2"/>
          <p:cNvPicPr>
            <a:picLocks noChangeAspect="1" noChangeArrowheads="1"/>
          </p:cNvPicPr>
          <p:nvPr/>
        </p:nvPicPr>
        <p:blipFill>
          <a:blip r:embed="rId2" cstate="screen"/>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457200"/>
            <a:ext cx="8401050" cy="762000"/>
          </a:xfrm>
        </p:spPr>
        <p:txBody>
          <a:bodyPr/>
          <a:lstStyle/>
          <a:p>
            <a:r>
              <a:rPr lang="en-US" dirty="0" smtClean="0"/>
              <a:t>Expected Sensor Coverage</a:t>
            </a:r>
            <a:endParaRPr lang="en-US"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34</a:t>
            </a:fld>
            <a:endParaRPr lang="en-US"/>
          </a:p>
        </p:txBody>
      </p:sp>
      <p:pic>
        <p:nvPicPr>
          <p:cNvPr id="26628" name="Picture 4"/>
          <p:cNvPicPr>
            <a:picLocks noChangeAspect="1" noChangeArrowheads="1"/>
          </p:cNvPicPr>
          <p:nvPr/>
        </p:nvPicPr>
        <p:blipFill>
          <a:blip r:embed="rId2"/>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 y="457200"/>
            <a:ext cx="8829675" cy="762000"/>
          </a:xfrm>
        </p:spPr>
        <p:txBody>
          <a:bodyPr/>
          <a:lstStyle/>
          <a:p>
            <a:r>
              <a:rPr lang="en-US" sz="2400" dirty="0" smtClean="0">
                <a:solidFill>
                  <a:srgbClr val="000000"/>
                </a:solidFill>
              </a:rPr>
              <a:t>Expected Sensor Coverage </a:t>
            </a:r>
            <a:r>
              <a:rPr lang="en-US" sz="2200" dirty="0" smtClean="0">
                <a:solidFill>
                  <a:srgbClr val="000000"/>
                </a:solidFill>
              </a:rPr>
              <a:t>… </a:t>
            </a:r>
            <a:r>
              <a:rPr lang="en-US" sz="2400" dirty="0" smtClean="0">
                <a:solidFill>
                  <a:srgbClr val="000000"/>
                </a:solidFill>
              </a:rPr>
              <a:t>May Not Be Achieved</a:t>
            </a:r>
            <a:endParaRPr lang="en-US" sz="2400"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35</a:t>
            </a:fld>
            <a:endParaRPr lang="en-US"/>
          </a:p>
        </p:txBody>
      </p:sp>
      <p:pic>
        <p:nvPicPr>
          <p:cNvPr id="22531" name="Picture 3"/>
          <p:cNvPicPr>
            <a:picLocks noChangeAspect="1" noChangeArrowheads="1"/>
          </p:cNvPicPr>
          <p:nvPr/>
        </p:nvPicPr>
        <p:blipFill>
          <a:blip r:embed="rId2" cstate="screen"/>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Unless Topography Is Considered </a:t>
            </a:r>
            <a:endParaRPr lang="en-US"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36</a:t>
            </a:fld>
            <a:endParaRPr lang="en-US"/>
          </a:p>
        </p:txBody>
      </p:sp>
      <p:pic>
        <p:nvPicPr>
          <p:cNvPr id="23554" name="Picture 2"/>
          <p:cNvPicPr>
            <a:picLocks noChangeAspect="1" noChangeArrowheads="1"/>
          </p:cNvPicPr>
          <p:nvPr/>
        </p:nvPicPr>
        <p:blipFill>
          <a:blip r:embed="rId2" cstate="screen"/>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Sensor Orientation</a:t>
            </a:r>
            <a:endParaRPr lang="en-US"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37</a:t>
            </a:fld>
            <a:endParaRPr lang="en-US"/>
          </a:p>
        </p:txBody>
      </p:sp>
      <p:pic>
        <p:nvPicPr>
          <p:cNvPr id="24578" name="Picture 2"/>
          <p:cNvPicPr>
            <a:picLocks noChangeAspect="1" noChangeArrowheads="1"/>
          </p:cNvPicPr>
          <p:nvPr/>
        </p:nvPicPr>
        <p:blipFill>
          <a:blip r:embed="rId2" cstate="screen"/>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Oriented to </a:t>
            </a:r>
            <a:r>
              <a:rPr lang="en-US" dirty="0" err="1" smtClean="0"/>
              <a:t>Topagraphy</a:t>
            </a:r>
            <a:endParaRPr lang="en-US"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38</a:t>
            </a:fld>
            <a:endParaRPr lang="en-US"/>
          </a:p>
        </p:txBody>
      </p:sp>
      <p:pic>
        <p:nvPicPr>
          <p:cNvPr id="25602" name="Picture 2"/>
          <p:cNvPicPr>
            <a:picLocks noChangeAspect="1" noChangeArrowheads="1"/>
          </p:cNvPicPr>
          <p:nvPr/>
        </p:nvPicPr>
        <p:blipFill>
          <a:blip r:embed="rId2" cstate="screen"/>
          <a:srcRect/>
          <a:stretch>
            <a:fillRect/>
          </a:stretch>
        </p:blipFill>
        <p:spPr bwMode="auto">
          <a:xfrm>
            <a:off x="283464" y="1216457"/>
            <a:ext cx="8577072" cy="5187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762000" y="1166256"/>
            <a:ext cx="7979044" cy="5219047"/>
          </a:xfrm>
        </p:spPr>
        <p:txBody>
          <a:bodyPr/>
          <a:lstStyle/>
          <a:p>
            <a:pPr>
              <a:spcBef>
                <a:spcPts val="900"/>
              </a:spcBef>
            </a:pPr>
            <a:r>
              <a:rPr lang="en-US" sz="2800" dirty="0" smtClean="0"/>
              <a:t>SSES concept works!</a:t>
            </a:r>
          </a:p>
          <a:p>
            <a:pPr>
              <a:spcBef>
                <a:spcPts val="900"/>
              </a:spcBef>
            </a:pPr>
            <a:r>
              <a:rPr lang="en-US" sz="2800" dirty="0" smtClean="0"/>
              <a:t>SSES improves ESS design performance and designer productivity</a:t>
            </a:r>
          </a:p>
          <a:p>
            <a:pPr lvl="1">
              <a:spcBef>
                <a:spcPts val="900"/>
              </a:spcBef>
            </a:pPr>
            <a:r>
              <a:rPr lang="en-US" dirty="0" smtClean="0"/>
              <a:t>Quantitative assessment of ESS performance</a:t>
            </a:r>
          </a:p>
          <a:p>
            <a:pPr lvl="1">
              <a:spcBef>
                <a:spcPts val="900"/>
              </a:spcBef>
            </a:pPr>
            <a:r>
              <a:rPr lang="en-US" dirty="0" smtClean="0"/>
              <a:t>Supports rapid iterative design process</a:t>
            </a:r>
          </a:p>
          <a:p>
            <a:pPr lvl="1">
              <a:spcBef>
                <a:spcPts val="900"/>
              </a:spcBef>
            </a:pPr>
            <a:r>
              <a:rPr lang="en-US" dirty="0" smtClean="0"/>
              <a:t>Find and fix security gaps and weaknesses</a:t>
            </a:r>
          </a:p>
          <a:p>
            <a:pPr lvl="1">
              <a:spcBef>
                <a:spcPts val="900"/>
              </a:spcBef>
            </a:pPr>
            <a:r>
              <a:rPr lang="en-US" dirty="0" smtClean="0"/>
              <a:t>Show relationship between cost and performance</a:t>
            </a:r>
          </a:p>
          <a:p>
            <a:pPr>
              <a:spcBef>
                <a:spcPts val="900"/>
              </a:spcBef>
            </a:pPr>
            <a:r>
              <a:rPr lang="en-US" sz="2800" dirty="0" smtClean="0"/>
              <a:t>Valuable addition to ESS design / assess toolkit – First-to-market opportunity</a:t>
            </a:r>
          </a:p>
          <a:p>
            <a:pPr>
              <a:spcBef>
                <a:spcPts val="900"/>
              </a:spcBef>
            </a:pPr>
            <a:r>
              <a:rPr lang="en-US" sz="2800" dirty="0" smtClean="0"/>
              <a:t>Architecture supports spiral capability growth </a:t>
            </a:r>
            <a:endParaRPr lang="en-US" sz="2800" dirty="0"/>
          </a:p>
        </p:txBody>
      </p:sp>
      <p:sp>
        <p:nvSpPr>
          <p:cNvPr id="5" name="Footer Placeholder 4"/>
          <p:cNvSpPr>
            <a:spLocks noGrp="1"/>
          </p:cNvSpPr>
          <p:nvPr>
            <p:ph type="ftr" sz="quarter" idx="11"/>
          </p:nvPr>
        </p:nvSpPr>
        <p:spPr/>
        <p:txBody>
          <a:bodyPr/>
          <a:lstStyle/>
          <a:p>
            <a:pPr>
              <a:defRPr/>
            </a:pPr>
            <a:r>
              <a:rPr lang="en-US" smtClean="0"/>
              <a:t>Anderson, Beres, Shaw, Valadez</a:t>
            </a:r>
            <a:endParaRPr lang="en-US" dirty="0"/>
          </a:p>
        </p:txBody>
      </p:sp>
      <p:sp>
        <p:nvSpPr>
          <p:cNvPr id="6" name="Slide Number Placeholder 5"/>
          <p:cNvSpPr>
            <a:spLocks noGrp="1"/>
          </p:cNvSpPr>
          <p:nvPr>
            <p:ph type="sldNum" sz="quarter" idx="12"/>
          </p:nvPr>
        </p:nvSpPr>
        <p:spPr/>
        <p:txBody>
          <a:bodyPr/>
          <a:lstStyle/>
          <a:p>
            <a:pPr>
              <a:defRPr/>
            </a:pPr>
            <a:fld id="{78D9233D-E251-40AE-9C9A-E98525DE7BAB}" type="slidenum">
              <a:rPr lang="en-US" smtClean="0"/>
              <a:pPr>
                <a:defRPr/>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p:spPr>
        <p:txBody>
          <a:bodyPr/>
          <a:lstStyle/>
          <a:p>
            <a:r>
              <a:rPr lang="en-US" smtClean="0"/>
              <a:t>Anderson, Beres, Shaw, Valadez</a:t>
            </a:r>
          </a:p>
        </p:txBody>
      </p:sp>
      <p:sp>
        <p:nvSpPr>
          <p:cNvPr id="19459" name="Slide Number Placeholder 5"/>
          <p:cNvSpPr>
            <a:spLocks noGrp="1"/>
          </p:cNvSpPr>
          <p:nvPr>
            <p:ph type="sldNum" sz="quarter" idx="12"/>
          </p:nvPr>
        </p:nvSpPr>
        <p:spPr>
          <a:noFill/>
        </p:spPr>
        <p:txBody>
          <a:bodyPr/>
          <a:lstStyle/>
          <a:p>
            <a:fld id="{1B3DAD82-7FE3-4308-8FCB-E49BAD355BDD}" type="slidenum">
              <a:rPr lang="en-US" smtClean="0"/>
              <a:pPr/>
              <a:t>4</a:t>
            </a:fld>
            <a:endParaRPr lang="en-US" smtClean="0"/>
          </a:p>
        </p:txBody>
      </p:sp>
      <p:sp>
        <p:nvSpPr>
          <p:cNvPr id="19460" name="Rectangle 2"/>
          <p:cNvSpPr>
            <a:spLocks noGrp="1" noChangeArrowheads="1"/>
          </p:cNvSpPr>
          <p:nvPr>
            <p:ph type="title" idx="4294967295"/>
          </p:nvPr>
        </p:nvSpPr>
        <p:spPr>
          <a:xfrm>
            <a:off x="457200" y="609600"/>
            <a:ext cx="8229600" cy="609600"/>
          </a:xfrm>
        </p:spPr>
        <p:txBody>
          <a:bodyPr/>
          <a:lstStyle/>
          <a:p>
            <a:r>
              <a:rPr lang="en-US" smtClean="0"/>
              <a:t>Problem Statement:</a:t>
            </a:r>
          </a:p>
        </p:txBody>
      </p:sp>
      <p:sp>
        <p:nvSpPr>
          <p:cNvPr id="17414" name="Rectangle 3"/>
          <p:cNvSpPr>
            <a:spLocks noGrp="1" noChangeArrowheads="1"/>
          </p:cNvSpPr>
          <p:nvPr>
            <p:ph type="body" idx="4294967295"/>
          </p:nvPr>
        </p:nvSpPr>
        <p:spPr>
          <a:xfrm>
            <a:off x="609600" y="1371600"/>
            <a:ext cx="7924800" cy="2667000"/>
          </a:xfrm>
        </p:spPr>
        <p:txBody>
          <a:bodyPr/>
          <a:lstStyle/>
          <a:p>
            <a:pPr marL="0" indent="0">
              <a:spcBef>
                <a:spcPts val="600"/>
              </a:spcBef>
              <a:spcAft>
                <a:spcPts val="600"/>
              </a:spcAft>
              <a:buFontTx/>
              <a:buNone/>
              <a:defRPr/>
            </a:pPr>
            <a:r>
              <a:rPr lang="en-US" dirty="0" smtClean="0"/>
              <a:t>There is currently no effective methodology for systematically selecting the best Electronic Security System (ESS) design for detecting and communicating an intrusion of sensitive facilities. </a:t>
            </a:r>
          </a:p>
          <a:p>
            <a:pPr marL="0" indent="0">
              <a:spcBef>
                <a:spcPts val="600"/>
              </a:spcBef>
              <a:spcAft>
                <a:spcPts val="600"/>
              </a:spcAft>
              <a:buFontTx/>
              <a:buNone/>
              <a:defRPr/>
            </a:pPr>
            <a:r>
              <a:rPr lang="en-US" dirty="0" smtClean="0"/>
              <a:t>In many cases, the placement, type, and quantity of selected sensory is set-up in an ineffective or inefficient configuration, resulting in gaps in surveillance ability and/or unnecessary costs.</a:t>
            </a:r>
          </a:p>
          <a:p>
            <a:pPr>
              <a:buFontTx/>
              <a:buNone/>
              <a:defRPr/>
            </a:pPr>
            <a:endParaRPr lang="en-US" sz="2000" dirty="0" smtClean="0">
              <a:solidFill>
                <a:srgbClr val="FF0000"/>
              </a:solidFill>
            </a:endParaRPr>
          </a:p>
          <a:p>
            <a:pPr>
              <a:defRPr/>
            </a:pPr>
            <a:endParaRPr lang="en-US" sz="20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9"/>
          <p:cNvSpPr>
            <a:spLocks noGrp="1" noChangeArrowheads="1"/>
          </p:cNvSpPr>
          <p:nvPr>
            <p:ph type="body" idx="4294967295"/>
          </p:nvPr>
        </p:nvSpPr>
        <p:spPr>
          <a:xfrm>
            <a:off x="738554" y="5849815"/>
            <a:ext cx="7666892" cy="785447"/>
          </a:xfrm>
          <a:ln w="19050">
            <a:solidFill>
              <a:schemeClr val="tx1"/>
            </a:solidFill>
          </a:ln>
        </p:spPr>
        <p:txBody>
          <a:bodyPr/>
          <a:lstStyle/>
          <a:p>
            <a:pPr algn="ctr">
              <a:buFontTx/>
              <a:buNone/>
            </a:pPr>
            <a:r>
              <a:rPr lang="en-US" sz="2000" dirty="0" smtClean="0"/>
              <a:t>Targeted capabilities and phasing are responsive to evolving stakeholder / sponsor needs</a:t>
            </a:r>
          </a:p>
        </p:txBody>
      </p:sp>
      <p:sp>
        <p:nvSpPr>
          <p:cNvPr id="47107" name="Rectangle 2"/>
          <p:cNvSpPr>
            <a:spLocks noGrp="1" noChangeArrowheads="1"/>
          </p:cNvSpPr>
          <p:nvPr>
            <p:ph type="title" idx="4294967295"/>
          </p:nvPr>
        </p:nvSpPr>
        <p:spPr/>
        <p:txBody>
          <a:bodyPr/>
          <a:lstStyle/>
          <a:p>
            <a:r>
              <a:rPr lang="en-US" dirty="0" smtClean="0"/>
              <a:t>Notional SSES Product Evolution</a:t>
            </a:r>
          </a:p>
        </p:txBody>
      </p:sp>
      <p:sp>
        <p:nvSpPr>
          <p:cNvPr id="47108" name="AutoShape 3"/>
          <p:cNvSpPr>
            <a:spLocks noChangeArrowheads="1"/>
          </p:cNvSpPr>
          <p:nvPr/>
        </p:nvSpPr>
        <p:spPr bwMode="auto">
          <a:xfrm>
            <a:off x="987425" y="2010026"/>
            <a:ext cx="7840052" cy="485775"/>
          </a:xfrm>
          <a:prstGeom prst="rightArrow">
            <a:avLst>
              <a:gd name="adj1" fmla="val 33333"/>
              <a:gd name="adj2" fmla="val 101330"/>
            </a:avLst>
          </a:prstGeom>
          <a:solidFill>
            <a:srgbClr val="FFFF99"/>
          </a:solidFill>
          <a:ln w="9525">
            <a:solidFill>
              <a:schemeClr val="tx1"/>
            </a:solidFill>
            <a:miter lim="800000"/>
            <a:headEnd/>
            <a:tailEnd/>
          </a:ln>
        </p:spPr>
        <p:txBody>
          <a:bodyPr wrap="none" anchor="ctr"/>
          <a:lstStyle/>
          <a:p>
            <a:endParaRPr lang="en-US"/>
          </a:p>
        </p:txBody>
      </p:sp>
      <p:sp>
        <p:nvSpPr>
          <p:cNvPr id="47114" name="Text Box 9"/>
          <p:cNvSpPr txBox="1">
            <a:spLocks noChangeArrowheads="1"/>
          </p:cNvSpPr>
          <p:nvPr/>
        </p:nvSpPr>
        <p:spPr bwMode="auto">
          <a:xfrm>
            <a:off x="3706934" y="1447800"/>
            <a:ext cx="714375" cy="304800"/>
          </a:xfrm>
          <a:prstGeom prst="rect">
            <a:avLst/>
          </a:prstGeom>
          <a:noFill/>
          <a:ln w="9525">
            <a:noFill/>
            <a:miter lim="800000"/>
            <a:headEnd/>
            <a:tailEnd/>
          </a:ln>
        </p:spPr>
        <p:txBody>
          <a:bodyPr>
            <a:spAutoFit/>
          </a:bodyPr>
          <a:lstStyle/>
          <a:p>
            <a:r>
              <a:rPr lang="en-US" sz="1400" b="1" dirty="0"/>
              <a:t>V1.0</a:t>
            </a:r>
          </a:p>
        </p:txBody>
      </p:sp>
      <p:sp>
        <p:nvSpPr>
          <p:cNvPr id="47120" name="Text Box 15"/>
          <p:cNvSpPr txBox="1">
            <a:spLocks noChangeArrowheads="1"/>
          </p:cNvSpPr>
          <p:nvPr/>
        </p:nvSpPr>
        <p:spPr bwMode="auto">
          <a:xfrm>
            <a:off x="200025" y="2752000"/>
            <a:ext cx="3516190" cy="1131079"/>
          </a:xfrm>
          <a:prstGeom prst="rect">
            <a:avLst/>
          </a:prstGeom>
          <a:noFill/>
          <a:ln w="9525">
            <a:noFill/>
            <a:miter lim="800000"/>
            <a:headEnd/>
            <a:tailEnd/>
          </a:ln>
        </p:spPr>
        <p:txBody>
          <a:bodyPr wrap="square">
            <a:spAutoFit/>
          </a:bodyPr>
          <a:lstStyle/>
          <a:p>
            <a:pPr>
              <a:spcBef>
                <a:spcPts val="300"/>
              </a:spcBef>
            </a:pPr>
            <a:r>
              <a:rPr lang="en-US" sz="1200" b="1" dirty="0" smtClean="0"/>
              <a:t>Heuristic sensor selection and placement</a:t>
            </a:r>
          </a:p>
          <a:p>
            <a:pPr>
              <a:spcBef>
                <a:spcPts val="300"/>
              </a:spcBef>
            </a:pPr>
            <a:r>
              <a:rPr lang="en-US" sz="1200" b="1" dirty="0" smtClean="0"/>
              <a:t>False alarm rate processing</a:t>
            </a:r>
          </a:p>
          <a:p>
            <a:pPr>
              <a:spcBef>
                <a:spcPts val="300"/>
              </a:spcBef>
            </a:pPr>
            <a:r>
              <a:rPr lang="en-US" sz="1200" b="1" dirty="0" smtClean="0"/>
              <a:t>Automated terrain network generation</a:t>
            </a:r>
          </a:p>
          <a:p>
            <a:pPr>
              <a:spcBef>
                <a:spcPts val="300"/>
              </a:spcBef>
            </a:pPr>
            <a:r>
              <a:rPr lang="en-US" sz="1200" b="1" dirty="0" smtClean="0"/>
              <a:t>Software aided design optimization</a:t>
            </a:r>
          </a:p>
        </p:txBody>
      </p:sp>
      <p:sp>
        <p:nvSpPr>
          <p:cNvPr id="47122" name="Text Box 17"/>
          <p:cNvSpPr txBox="1">
            <a:spLocks noChangeArrowheads="1"/>
          </p:cNvSpPr>
          <p:nvPr/>
        </p:nvSpPr>
        <p:spPr bwMode="auto">
          <a:xfrm>
            <a:off x="492370" y="1446464"/>
            <a:ext cx="1245946" cy="307777"/>
          </a:xfrm>
          <a:prstGeom prst="rect">
            <a:avLst/>
          </a:prstGeom>
          <a:noFill/>
          <a:ln w="9525">
            <a:noFill/>
            <a:miter lim="800000"/>
            <a:headEnd/>
            <a:tailEnd/>
          </a:ln>
        </p:spPr>
        <p:txBody>
          <a:bodyPr wrap="square">
            <a:spAutoFit/>
          </a:bodyPr>
          <a:lstStyle/>
          <a:p>
            <a:r>
              <a:rPr lang="en-US" sz="1400" b="1" dirty="0"/>
              <a:t>Prototype</a:t>
            </a:r>
          </a:p>
        </p:txBody>
      </p:sp>
      <p:sp>
        <p:nvSpPr>
          <p:cNvPr id="47124" name="Text Box 19"/>
          <p:cNvSpPr txBox="1">
            <a:spLocks noChangeArrowheads="1"/>
          </p:cNvSpPr>
          <p:nvPr/>
        </p:nvSpPr>
        <p:spPr bwMode="auto">
          <a:xfrm>
            <a:off x="2875176" y="4063023"/>
            <a:ext cx="3698448" cy="1392689"/>
          </a:xfrm>
          <a:prstGeom prst="rect">
            <a:avLst/>
          </a:prstGeom>
          <a:noFill/>
          <a:ln w="9525">
            <a:noFill/>
            <a:miter lim="800000"/>
            <a:headEnd/>
            <a:tailEnd/>
          </a:ln>
        </p:spPr>
        <p:txBody>
          <a:bodyPr wrap="none">
            <a:spAutoFit/>
          </a:bodyPr>
          <a:lstStyle/>
          <a:p>
            <a:pPr>
              <a:spcBef>
                <a:spcPts val="300"/>
              </a:spcBef>
            </a:pPr>
            <a:r>
              <a:rPr lang="en-US" sz="1200" b="1" dirty="0"/>
              <a:t>Interior </a:t>
            </a:r>
            <a:r>
              <a:rPr lang="en-US" sz="1200" b="1" dirty="0" smtClean="0"/>
              <a:t>sensors and “terrain”</a:t>
            </a:r>
          </a:p>
          <a:p>
            <a:pPr>
              <a:spcBef>
                <a:spcPts val="300"/>
              </a:spcBef>
            </a:pPr>
            <a:r>
              <a:rPr lang="en-US" sz="1200" b="1" dirty="0" smtClean="0"/>
              <a:t>Mobile sensors</a:t>
            </a:r>
            <a:endParaRPr lang="en-US" sz="1200" b="1" dirty="0"/>
          </a:p>
          <a:p>
            <a:pPr>
              <a:spcBef>
                <a:spcPts val="300"/>
              </a:spcBef>
            </a:pPr>
            <a:r>
              <a:rPr lang="en-US" sz="1200" b="1" dirty="0" smtClean="0"/>
              <a:t>Automatic site data gathering</a:t>
            </a:r>
          </a:p>
          <a:p>
            <a:pPr>
              <a:spcBef>
                <a:spcPts val="300"/>
              </a:spcBef>
            </a:pPr>
            <a:r>
              <a:rPr lang="en-US" sz="1200" b="1" dirty="0" smtClean="0"/>
              <a:t>Web based sensor specification retrieval</a:t>
            </a:r>
          </a:p>
          <a:p>
            <a:pPr>
              <a:spcBef>
                <a:spcPts val="300"/>
              </a:spcBef>
            </a:pPr>
            <a:r>
              <a:rPr lang="en-US" sz="1200" b="1" dirty="0" smtClean="0"/>
              <a:t>Optimization trade-off analysis</a:t>
            </a:r>
            <a:endParaRPr lang="en-US" sz="1200" b="1" dirty="0"/>
          </a:p>
          <a:p>
            <a:pPr>
              <a:spcBef>
                <a:spcPts val="300"/>
              </a:spcBef>
            </a:pPr>
            <a:r>
              <a:rPr lang="en-US" sz="1200" b="1" dirty="0" smtClean="0"/>
              <a:t>Automatic regional threat identification</a:t>
            </a:r>
            <a:endParaRPr lang="en-US" sz="1200" u="sng" dirty="0"/>
          </a:p>
        </p:txBody>
      </p:sp>
      <p:sp>
        <p:nvSpPr>
          <p:cNvPr id="47125" name="Oval 20"/>
          <p:cNvSpPr>
            <a:spLocks noChangeArrowheads="1"/>
          </p:cNvSpPr>
          <p:nvPr/>
        </p:nvSpPr>
        <p:spPr bwMode="auto">
          <a:xfrm>
            <a:off x="1054225" y="2195764"/>
            <a:ext cx="117475" cy="131762"/>
          </a:xfrm>
          <a:prstGeom prst="ellipse">
            <a:avLst/>
          </a:prstGeom>
          <a:solidFill>
            <a:srgbClr val="FF0000"/>
          </a:solidFill>
          <a:ln w="9525">
            <a:solidFill>
              <a:schemeClr val="tx1"/>
            </a:solidFill>
            <a:round/>
            <a:headEnd/>
            <a:tailEnd/>
          </a:ln>
        </p:spPr>
        <p:txBody>
          <a:bodyPr wrap="none" anchor="ctr"/>
          <a:lstStyle/>
          <a:p>
            <a:endParaRPr lang="en-US"/>
          </a:p>
        </p:txBody>
      </p:sp>
      <p:cxnSp>
        <p:nvCxnSpPr>
          <p:cNvPr id="47130" name="AutoShape 25"/>
          <p:cNvCxnSpPr>
            <a:cxnSpLocks noChangeShapeType="1"/>
            <a:stCxn id="47120" idx="3"/>
            <a:endCxn id="47114" idx="2"/>
          </p:cNvCxnSpPr>
          <p:nvPr/>
        </p:nvCxnSpPr>
        <p:spPr bwMode="auto">
          <a:xfrm flipV="1">
            <a:off x="3716215" y="1752600"/>
            <a:ext cx="347907" cy="1564940"/>
          </a:xfrm>
          <a:prstGeom prst="bentConnector2">
            <a:avLst/>
          </a:prstGeom>
          <a:noFill/>
          <a:ln w="28575">
            <a:solidFill>
              <a:schemeClr val="tx1"/>
            </a:solidFill>
            <a:miter lim="800000"/>
            <a:headEnd w="lg" len="med"/>
            <a:tailEnd type="stealth" w="lg" len="lg"/>
          </a:ln>
        </p:spPr>
      </p:cxnSp>
      <p:cxnSp>
        <p:nvCxnSpPr>
          <p:cNvPr id="40" name="Straight Connector 39"/>
          <p:cNvCxnSpPr>
            <a:stCxn id="47125" idx="0"/>
            <a:endCxn id="47122" idx="2"/>
          </p:cNvCxnSpPr>
          <p:nvPr/>
        </p:nvCxnSpPr>
        <p:spPr bwMode="auto">
          <a:xfrm rot="5400000" flipH="1" flipV="1">
            <a:off x="893392" y="1973813"/>
            <a:ext cx="441523" cy="2380"/>
          </a:xfrm>
          <a:prstGeom prst="line">
            <a:avLst/>
          </a:prstGeom>
          <a:noFill/>
          <a:ln w="28575">
            <a:solidFill>
              <a:schemeClr val="tx1"/>
            </a:solidFill>
            <a:miter lim="800000"/>
            <a:headEnd/>
            <a:tailEnd type="stealth" w="lg" len="lg"/>
          </a:ln>
        </p:spPr>
      </p:cxnSp>
      <p:cxnSp>
        <p:nvCxnSpPr>
          <p:cNvPr id="46" name="Straight Arrow Connector 45"/>
          <p:cNvCxnSpPr>
            <a:endCxn id="47114" idx="1"/>
          </p:cNvCxnSpPr>
          <p:nvPr/>
        </p:nvCxnSpPr>
        <p:spPr bwMode="auto">
          <a:xfrm>
            <a:off x="1606062" y="1600200"/>
            <a:ext cx="2100872" cy="1588"/>
          </a:xfrm>
          <a:prstGeom prst="straightConnector1">
            <a:avLst/>
          </a:prstGeom>
          <a:noFill/>
          <a:ln w="28575" cap="flat" cmpd="sng" algn="ctr">
            <a:solidFill>
              <a:srgbClr val="0000FF"/>
            </a:solidFill>
            <a:prstDash val="solid"/>
            <a:round/>
            <a:headEnd type="arrow" w="med" len="med"/>
            <a:tailEnd type="arrow"/>
          </a:ln>
          <a:effectLst/>
        </p:spPr>
      </p:cxnSp>
      <p:sp>
        <p:nvSpPr>
          <p:cNvPr id="41" name="Rectangle 40"/>
          <p:cNvSpPr/>
          <p:nvPr/>
        </p:nvSpPr>
        <p:spPr>
          <a:xfrm>
            <a:off x="1895165" y="1504926"/>
            <a:ext cx="1563890" cy="184666"/>
          </a:xfrm>
          <a:prstGeom prst="rect">
            <a:avLst/>
          </a:prstGeom>
          <a:solidFill>
            <a:schemeClr val="bg1"/>
          </a:solidFill>
        </p:spPr>
        <p:txBody>
          <a:bodyPr wrap="none" lIns="45720" tIns="0" rIns="45720" bIns="0">
            <a:spAutoFit/>
          </a:bodyPr>
          <a:lstStyle/>
          <a:p>
            <a:r>
              <a:rPr lang="en-US" sz="1200" b="1" dirty="0" smtClean="0">
                <a:solidFill>
                  <a:srgbClr val="0000FF"/>
                </a:solidFill>
                <a:latin typeface="Arial" pitchFamily="34" charset="0"/>
                <a:cs typeface="Arial" pitchFamily="34" charset="0"/>
              </a:rPr>
              <a:t>Funding + 9 months</a:t>
            </a:r>
            <a:endParaRPr lang="en-US" sz="1200" b="1" dirty="0">
              <a:solidFill>
                <a:srgbClr val="0000FF"/>
              </a:solidFill>
              <a:latin typeface="Arial" pitchFamily="34" charset="0"/>
              <a:cs typeface="Arial" pitchFamily="34" charset="0"/>
            </a:endParaRPr>
          </a:p>
        </p:txBody>
      </p:sp>
      <p:cxnSp>
        <p:nvCxnSpPr>
          <p:cNvPr id="48" name="AutoShape 25"/>
          <p:cNvCxnSpPr>
            <a:cxnSpLocks noChangeShapeType="1"/>
            <a:stCxn id="47124" idx="3"/>
            <a:endCxn id="51" idx="2"/>
          </p:cNvCxnSpPr>
          <p:nvPr/>
        </p:nvCxnSpPr>
        <p:spPr bwMode="auto">
          <a:xfrm flipV="1">
            <a:off x="6573624" y="1752600"/>
            <a:ext cx="1120986" cy="3006768"/>
          </a:xfrm>
          <a:prstGeom prst="bentConnector2">
            <a:avLst/>
          </a:prstGeom>
          <a:noFill/>
          <a:ln w="28575">
            <a:solidFill>
              <a:schemeClr val="tx1"/>
            </a:solidFill>
            <a:miter lim="800000"/>
            <a:headEnd/>
            <a:tailEnd type="stealth" w="lg" len="lg"/>
          </a:ln>
        </p:spPr>
      </p:cxnSp>
      <p:sp>
        <p:nvSpPr>
          <p:cNvPr id="51" name="Text Box 9"/>
          <p:cNvSpPr txBox="1">
            <a:spLocks noChangeArrowheads="1"/>
          </p:cNvSpPr>
          <p:nvPr/>
        </p:nvSpPr>
        <p:spPr bwMode="auto">
          <a:xfrm>
            <a:off x="7337422" y="1447800"/>
            <a:ext cx="714375" cy="304800"/>
          </a:xfrm>
          <a:prstGeom prst="rect">
            <a:avLst/>
          </a:prstGeom>
          <a:noFill/>
          <a:ln w="9525">
            <a:noFill/>
            <a:miter lim="800000"/>
            <a:headEnd/>
            <a:tailEnd/>
          </a:ln>
        </p:spPr>
        <p:txBody>
          <a:bodyPr>
            <a:spAutoFit/>
          </a:bodyPr>
          <a:lstStyle/>
          <a:p>
            <a:r>
              <a:rPr lang="en-US" sz="1400" b="1" dirty="0" smtClean="0"/>
              <a:t>V2.0</a:t>
            </a:r>
            <a:endParaRPr lang="en-US" sz="1400" b="1" dirty="0"/>
          </a:p>
        </p:txBody>
      </p:sp>
      <p:cxnSp>
        <p:nvCxnSpPr>
          <p:cNvPr id="53" name="Straight Arrow Connector 52"/>
          <p:cNvCxnSpPr>
            <a:stCxn id="47114" idx="3"/>
            <a:endCxn id="51" idx="1"/>
          </p:cNvCxnSpPr>
          <p:nvPr/>
        </p:nvCxnSpPr>
        <p:spPr bwMode="auto">
          <a:xfrm>
            <a:off x="4421309" y="1600200"/>
            <a:ext cx="2916113" cy="1588"/>
          </a:xfrm>
          <a:prstGeom prst="straightConnector1">
            <a:avLst/>
          </a:prstGeom>
          <a:noFill/>
          <a:ln w="28575" cap="flat" cmpd="sng" algn="ctr">
            <a:solidFill>
              <a:srgbClr val="0000FF"/>
            </a:solidFill>
            <a:prstDash val="solid"/>
            <a:round/>
            <a:headEnd type="arrow" w="med" len="med"/>
            <a:tailEnd type="arrow"/>
          </a:ln>
          <a:effectLst/>
        </p:spPr>
      </p:cxnSp>
      <p:sp>
        <p:nvSpPr>
          <p:cNvPr id="54" name="Rectangle 53"/>
          <p:cNvSpPr/>
          <p:nvPr/>
        </p:nvSpPr>
        <p:spPr>
          <a:xfrm>
            <a:off x="5177625" y="1504926"/>
            <a:ext cx="1648849" cy="184666"/>
          </a:xfrm>
          <a:prstGeom prst="rect">
            <a:avLst/>
          </a:prstGeom>
          <a:solidFill>
            <a:schemeClr val="bg1"/>
          </a:solidFill>
        </p:spPr>
        <p:txBody>
          <a:bodyPr wrap="none" lIns="45720" tIns="0" rIns="45720" bIns="0">
            <a:spAutoFit/>
          </a:bodyPr>
          <a:lstStyle/>
          <a:p>
            <a:r>
              <a:rPr lang="en-US" sz="1200" b="1" dirty="0">
                <a:solidFill>
                  <a:srgbClr val="0000FF"/>
                </a:solidFill>
                <a:latin typeface="Arial" pitchFamily="34" charset="0"/>
                <a:cs typeface="Arial" pitchFamily="34" charset="0"/>
              </a:rPr>
              <a:t>Funding + 20 months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0430"/>
            <a:ext cx="8229600" cy="762000"/>
          </a:xfrm>
        </p:spPr>
        <p:txBody>
          <a:bodyPr/>
          <a:lstStyle/>
          <a:p>
            <a:pPr algn="ctr"/>
            <a:r>
              <a:rPr lang="en-US" dirty="0" smtClean="0"/>
              <a:t>Questions?</a:t>
            </a:r>
            <a:endParaRPr lang="en-US" dirty="0"/>
          </a:p>
        </p:txBody>
      </p:sp>
      <p:sp>
        <p:nvSpPr>
          <p:cNvPr id="4" name="Footer Placeholder 3"/>
          <p:cNvSpPr>
            <a:spLocks noGrp="1"/>
          </p:cNvSpPr>
          <p:nvPr>
            <p:ph type="ftr" sz="quarter" idx="11"/>
          </p:nvPr>
        </p:nvSpPr>
        <p:spPr/>
        <p:txBody>
          <a:bodyPr/>
          <a:lstStyle/>
          <a:p>
            <a:pPr>
              <a:defRPr/>
            </a:pPr>
            <a:r>
              <a:rPr lang="en-US" smtClean="0"/>
              <a:t> Anderson, Beres,Shaw, Valadez</a:t>
            </a:r>
            <a:endParaRPr lang="en-US"/>
          </a:p>
        </p:txBody>
      </p:sp>
      <p:sp>
        <p:nvSpPr>
          <p:cNvPr id="5" name="Slide Number Placeholder 4"/>
          <p:cNvSpPr>
            <a:spLocks noGrp="1"/>
          </p:cNvSpPr>
          <p:nvPr>
            <p:ph type="sldNum" sz="quarter" idx="12"/>
          </p:nvPr>
        </p:nvSpPr>
        <p:spPr/>
        <p:txBody>
          <a:bodyPr/>
          <a:lstStyle/>
          <a:p>
            <a:pPr>
              <a:defRPr/>
            </a:pPr>
            <a:fld id="{532FD61F-EB30-45EC-A447-82338BA57430}"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022725" y="3270250"/>
            <a:ext cx="1309688" cy="1309688"/>
            <a:chOff x="2438" y="2060"/>
            <a:chExt cx="825" cy="825"/>
          </a:xfrm>
        </p:grpSpPr>
        <p:pic>
          <p:nvPicPr>
            <p:cNvPr id="17444" name="Picture 4" descr="C:\Documents and Settings\Steve\Local Settings\Temporary Internet Files\Content.IE5\GYLPTD4R\MCj04348650000[1].png"/>
            <p:cNvPicPr>
              <a:picLocks noChangeAspect="1" noChangeArrowheads="1"/>
            </p:cNvPicPr>
            <p:nvPr/>
          </p:nvPicPr>
          <p:blipFill>
            <a:blip r:embed="rId3"/>
            <a:srcRect/>
            <a:stretch>
              <a:fillRect/>
            </a:stretch>
          </p:blipFill>
          <p:spPr bwMode="auto">
            <a:xfrm>
              <a:off x="2438" y="2060"/>
              <a:ext cx="825" cy="825"/>
            </a:xfrm>
            <a:prstGeom prst="rect">
              <a:avLst/>
            </a:prstGeom>
            <a:noFill/>
            <a:ln w="9525">
              <a:noFill/>
              <a:miter lim="800000"/>
              <a:headEnd/>
              <a:tailEnd/>
            </a:ln>
          </p:spPr>
        </p:pic>
        <p:sp>
          <p:nvSpPr>
            <p:cNvPr id="17445" name="Text Box 4"/>
            <p:cNvSpPr txBox="1">
              <a:spLocks noChangeArrowheads="1"/>
            </p:cNvSpPr>
            <p:nvPr/>
          </p:nvSpPr>
          <p:spPr bwMode="auto">
            <a:xfrm>
              <a:off x="2757" y="2091"/>
              <a:ext cx="263" cy="231"/>
            </a:xfrm>
            <a:prstGeom prst="rect">
              <a:avLst/>
            </a:prstGeom>
            <a:noFill/>
            <a:ln w="9525">
              <a:noFill/>
              <a:miter lim="800000"/>
              <a:headEnd/>
              <a:tailEnd/>
            </a:ln>
          </p:spPr>
          <p:txBody>
            <a:bodyPr wrap="none">
              <a:spAutoFit/>
            </a:bodyPr>
            <a:lstStyle/>
            <a:p>
              <a:r>
                <a:rPr lang="en-US" sz="1800">
                  <a:solidFill>
                    <a:schemeClr val="bg1"/>
                  </a:solidFill>
                </a:rPr>
                <a:t>P</a:t>
              </a:r>
              <a:r>
                <a:rPr lang="en-US" sz="1800" baseline="-25000">
                  <a:solidFill>
                    <a:schemeClr val="bg1"/>
                  </a:solidFill>
                </a:rPr>
                <a:t>d</a:t>
              </a:r>
            </a:p>
          </p:txBody>
        </p:sp>
        <p:sp>
          <p:nvSpPr>
            <p:cNvPr id="17446" name="Text Box 5"/>
            <p:cNvSpPr txBox="1">
              <a:spLocks noChangeArrowheads="1"/>
            </p:cNvSpPr>
            <p:nvPr/>
          </p:nvSpPr>
          <p:spPr bwMode="auto">
            <a:xfrm>
              <a:off x="2812" y="2302"/>
              <a:ext cx="335" cy="192"/>
            </a:xfrm>
            <a:prstGeom prst="rect">
              <a:avLst/>
            </a:prstGeom>
            <a:noFill/>
            <a:ln w="9525">
              <a:noFill/>
              <a:miter lim="800000"/>
              <a:headEnd/>
              <a:tailEnd/>
            </a:ln>
          </p:spPr>
          <p:txBody>
            <a:bodyPr wrap="none">
              <a:spAutoFit/>
            </a:bodyPr>
            <a:lstStyle/>
            <a:p>
              <a:r>
                <a:rPr lang="en-US" sz="1400">
                  <a:solidFill>
                    <a:schemeClr val="bg1"/>
                  </a:solidFill>
                </a:rPr>
                <a:t>FAR</a:t>
              </a:r>
              <a:endParaRPr lang="en-US" sz="1400" baseline="-25000">
                <a:solidFill>
                  <a:schemeClr val="bg1"/>
                </a:solidFill>
              </a:endParaRPr>
            </a:p>
          </p:txBody>
        </p:sp>
      </p:grpSp>
      <p:pic>
        <p:nvPicPr>
          <p:cNvPr id="17411" name="Picture 6"/>
          <p:cNvPicPr>
            <a:picLocks noChangeAspect="1" noChangeArrowheads="1"/>
          </p:cNvPicPr>
          <p:nvPr/>
        </p:nvPicPr>
        <p:blipFill>
          <a:blip r:embed="rId4"/>
          <a:srcRect/>
          <a:stretch>
            <a:fillRect/>
          </a:stretch>
        </p:blipFill>
        <p:spPr bwMode="auto">
          <a:xfrm>
            <a:off x="6429375" y="1801813"/>
            <a:ext cx="1281113" cy="1674812"/>
          </a:xfrm>
          <a:prstGeom prst="rect">
            <a:avLst/>
          </a:prstGeom>
          <a:noFill/>
          <a:ln w="9525">
            <a:noFill/>
            <a:miter lim="800000"/>
            <a:headEnd/>
            <a:tailEnd/>
          </a:ln>
        </p:spPr>
      </p:pic>
      <p:pic>
        <p:nvPicPr>
          <p:cNvPr id="17412" name="Picture 7"/>
          <p:cNvPicPr>
            <a:picLocks noChangeAspect="1" noChangeArrowheads="1"/>
          </p:cNvPicPr>
          <p:nvPr/>
        </p:nvPicPr>
        <p:blipFill>
          <a:blip r:embed="rId5"/>
          <a:srcRect/>
          <a:stretch>
            <a:fillRect/>
          </a:stretch>
        </p:blipFill>
        <p:spPr bwMode="auto">
          <a:xfrm>
            <a:off x="1495425" y="1889125"/>
            <a:ext cx="1541463" cy="2089150"/>
          </a:xfrm>
          <a:prstGeom prst="rect">
            <a:avLst/>
          </a:prstGeom>
          <a:noFill/>
          <a:ln w="9525">
            <a:noFill/>
            <a:miter lim="800000"/>
            <a:headEnd/>
            <a:tailEnd/>
          </a:ln>
        </p:spPr>
      </p:pic>
      <p:sp>
        <p:nvSpPr>
          <p:cNvPr id="17413" name="AutoShape 8"/>
          <p:cNvSpPr>
            <a:spLocks noChangeArrowheads="1"/>
          </p:cNvSpPr>
          <p:nvPr/>
        </p:nvSpPr>
        <p:spPr bwMode="auto">
          <a:xfrm rot="-5753958">
            <a:off x="3960813" y="2425700"/>
            <a:ext cx="1498600" cy="193675"/>
          </a:xfrm>
          <a:prstGeom prst="lightningBolt">
            <a:avLst/>
          </a:prstGeom>
          <a:solidFill>
            <a:srgbClr val="FFFF00"/>
          </a:solidFill>
          <a:ln w="9525">
            <a:solidFill>
              <a:schemeClr val="tx1"/>
            </a:solidFill>
            <a:miter lim="800000"/>
            <a:headEnd/>
            <a:tailEnd/>
          </a:ln>
        </p:spPr>
        <p:txBody>
          <a:bodyPr wrap="none" anchor="ctr"/>
          <a:lstStyle/>
          <a:p>
            <a:endParaRPr lang="en-US"/>
          </a:p>
        </p:txBody>
      </p:sp>
      <p:pic>
        <p:nvPicPr>
          <p:cNvPr id="17415" name="Picture 6"/>
          <p:cNvPicPr>
            <a:picLocks noChangeAspect="1" noChangeArrowheads="1"/>
          </p:cNvPicPr>
          <p:nvPr/>
        </p:nvPicPr>
        <p:blipFill>
          <a:blip r:embed="rId6"/>
          <a:srcRect/>
          <a:stretch>
            <a:fillRect/>
          </a:stretch>
        </p:blipFill>
        <p:spPr bwMode="auto">
          <a:xfrm>
            <a:off x="7713663" y="5176838"/>
            <a:ext cx="1087437" cy="809625"/>
          </a:xfrm>
          <a:prstGeom prst="rect">
            <a:avLst/>
          </a:prstGeom>
          <a:noFill/>
          <a:ln w="9525">
            <a:noFill/>
            <a:miter lim="800000"/>
            <a:headEnd/>
            <a:tailEnd/>
          </a:ln>
        </p:spPr>
      </p:pic>
      <p:pic>
        <p:nvPicPr>
          <p:cNvPr id="17416" name="Picture 9"/>
          <p:cNvPicPr>
            <a:picLocks noChangeAspect="1" noChangeArrowheads="1"/>
          </p:cNvPicPr>
          <p:nvPr/>
        </p:nvPicPr>
        <p:blipFill>
          <a:blip r:embed="rId7"/>
          <a:srcRect/>
          <a:stretch>
            <a:fillRect/>
          </a:stretch>
        </p:blipFill>
        <p:spPr bwMode="auto">
          <a:xfrm>
            <a:off x="7323138" y="1501775"/>
            <a:ext cx="1295400" cy="1643063"/>
          </a:xfrm>
          <a:prstGeom prst="rect">
            <a:avLst/>
          </a:prstGeom>
          <a:noFill/>
          <a:ln w="9525">
            <a:noFill/>
            <a:miter lim="800000"/>
            <a:headEnd/>
            <a:tailEnd/>
          </a:ln>
        </p:spPr>
      </p:pic>
      <p:pic>
        <p:nvPicPr>
          <p:cNvPr id="17417" name="Picture 5" descr="C:\Documents and Settings\Steve\Local Settings\Temporary Internet Files\Content.IE5\D0WTM639\MCj03984930000[1].wmf"/>
          <p:cNvPicPr>
            <a:picLocks noChangeAspect="1" noChangeArrowheads="1"/>
          </p:cNvPicPr>
          <p:nvPr/>
        </p:nvPicPr>
        <p:blipFill>
          <a:blip r:embed="rId8"/>
          <a:srcRect/>
          <a:stretch>
            <a:fillRect/>
          </a:stretch>
        </p:blipFill>
        <p:spPr bwMode="auto">
          <a:xfrm>
            <a:off x="7008813" y="1271588"/>
            <a:ext cx="796925" cy="1271587"/>
          </a:xfrm>
          <a:prstGeom prst="rect">
            <a:avLst/>
          </a:prstGeom>
          <a:noFill/>
          <a:ln w="9525">
            <a:noFill/>
            <a:miter lim="800000"/>
            <a:headEnd/>
            <a:tailEnd/>
          </a:ln>
        </p:spPr>
      </p:pic>
      <p:pic>
        <p:nvPicPr>
          <p:cNvPr id="17418" name="Picture 3" descr="C:\Documents and Settings\Steve\Local Settings\Temporary Internet Files\Content.IE5\GYLPTD4R\MCj04348570000[1].png"/>
          <p:cNvPicPr>
            <a:picLocks noChangeAspect="1" noChangeArrowheads="1"/>
          </p:cNvPicPr>
          <p:nvPr/>
        </p:nvPicPr>
        <p:blipFill>
          <a:blip r:embed="rId9"/>
          <a:srcRect/>
          <a:stretch>
            <a:fillRect/>
          </a:stretch>
        </p:blipFill>
        <p:spPr bwMode="auto">
          <a:xfrm>
            <a:off x="1042988" y="771525"/>
            <a:ext cx="1416050" cy="1414463"/>
          </a:xfrm>
          <a:prstGeom prst="rect">
            <a:avLst/>
          </a:prstGeom>
          <a:noFill/>
          <a:ln w="9525">
            <a:noFill/>
            <a:miter lim="800000"/>
            <a:headEnd/>
            <a:tailEnd/>
          </a:ln>
        </p:spPr>
      </p:pic>
      <p:pic>
        <p:nvPicPr>
          <p:cNvPr id="17419" name="Picture 14" descr="MCj04316200000[1]"/>
          <p:cNvPicPr>
            <a:picLocks noChangeAspect="1" noChangeArrowheads="1"/>
          </p:cNvPicPr>
          <p:nvPr/>
        </p:nvPicPr>
        <p:blipFill>
          <a:blip r:embed="rId10"/>
          <a:srcRect/>
          <a:stretch>
            <a:fillRect/>
          </a:stretch>
        </p:blipFill>
        <p:spPr bwMode="auto">
          <a:xfrm>
            <a:off x="0" y="1954213"/>
            <a:ext cx="2185988" cy="2185987"/>
          </a:xfrm>
          <a:prstGeom prst="rect">
            <a:avLst/>
          </a:prstGeom>
          <a:noFill/>
          <a:ln w="9525">
            <a:noFill/>
            <a:miter lim="800000"/>
            <a:headEnd/>
            <a:tailEnd/>
          </a:ln>
        </p:spPr>
      </p:pic>
      <p:sp>
        <p:nvSpPr>
          <p:cNvPr id="4" name="Teardrop 3"/>
          <p:cNvSpPr>
            <a:spLocks noChangeArrowheads="1"/>
          </p:cNvSpPr>
          <p:nvPr/>
        </p:nvSpPr>
        <p:spPr bwMode="auto">
          <a:xfrm rot="5100673" flipH="1">
            <a:off x="555625" y="2478088"/>
            <a:ext cx="1257300" cy="692150"/>
          </a:xfrm>
          <a:custGeom>
            <a:avLst/>
            <a:gdLst>
              <a:gd name="T0" fmla="*/ 2754766 w 2754766"/>
              <a:gd name="T1" fmla="*/ 925226 h 1850452"/>
              <a:gd name="T2" fmla="*/ 2351340 w 2754766"/>
              <a:gd name="T3" fmla="*/ 1579460 h 1850452"/>
              <a:gd name="T4" fmla="*/ 1377383 w 2754766"/>
              <a:gd name="T5" fmla="*/ 1850452 h 1850452"/>
              <a:gd name="T6" fmla="*/ 403426 w 2754766"/>
              <a:gd name="T7" fmla="*/ 1579460 h 1850452"/>
              <a:gd name="T8" fmla="*/ 0 w 2754766"/>
              <a:gd name="T9" fmla="*/ 925226 h 1850452"/>
              <a:gd name="T10" fmla="*/ 403426 w 2754766"/>
              <a:gd name="T11" fmla="*/ 270992 h 1850452"/>
              <a:gd name="T12" fmla="*/ 1377383 w 2754766"/>
              <a:gd name="T13" fmla="*/ 0 h 1850452"/>
              <a:gd name="T14" fmla="*/ 3891354 w 2754766"/>
              <a:gd name="T15" fmla="*/ -763478 h 1850452"/>
              <a:gd name="T16" fmla="*/ 0 60000 65536"/>
              <a:gd name="T17" fmla="*/ 5898240 60000 65536"/>
              <a:gd name="T18" fmla="*/ 5898240 60000 65536"/>
              <a:gd name="T19" fmla="*/ 5898240 60000 65536"/>
              <a:gd name="T20" fmla="*/ 11796480 60000 65536"/>
              <a:gd name="T21" fmla="*/ 17694720 60000 65536"/>
              <a:gd name="T22" fmla="*/ 17694720 60000 65536"/>
              <a:gd name="T23" fmla="*/ 17694720 60000 65536"/>
              <a:gd name="T24" fmla="*/ 403426 w 2754766"/>
              <a:gd name="T25" fmla="*/ 270992 h 1850452"/>
              <a:gd name="T26" fmla="*/ 2351340 w 2754766"/>
              <a:gd name="T27" fmla="*/ 1579460 h 18504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54766" h="1850452">
                <a:moveTo>
                  <a:pt x="0" y="925226"/>
                </a:moveTo>
                <a:lnTo>
                  <a:pt x="0" y="925226"/>
                </a:lnTo>
                <a:cubicBezTo>
                  <a:pt x="1" y="414238"/>
                  <a:pt x="616676" y="1"/>
                  <a:pt x="1377383" y="2"/>
                </a:cubicBezTo>
                <a:cubicBezTo>
                  <a:pt x="1377383" y="2"/>
                  <a:pt x="1377384" y="2"/>
                  <a:pt x="1377384" y="2"/>
                </a:cubicBezTo>
                <a:cubicBezTo>
                  <a:pt x="2215373" y="1"/>
                  <a:pt x="3053363" y="-254493"/>
                  <a:pt x="3891354" y="-763478"/>
                </a:cubicBezTo>
                <a:lnTo>
                  <a:pt x="3891354" y="-763478"/>
                </a:lnTo>
                <a:cubicBezTo>
                  <a:pt x="3133629" y="-200577"/>
                  <a:pt x="2754766" y="362325"/>
                  <a:pt x="2754766" y="925226"/>
                </a:cubicBezTo>
                <a:lnTo>
                  <a:pt x="2754766" y="925226"/>
                </a:lnTo>
                <a:cubicBezTo>
                  <a:pt x="2754766" y="1436214"/>
                  <a:pt x="2138090" y="1850452"/>
                  <a:pt x="1377383" y="1850452"/>
                </a:cubicBezTo>
                <a:cubicBezTo>
                  <a:pt x="1377382" y="1850452"/>
                  <a:pt x="1377382" y="1850451"/>
                  <a:pt x="1377382" y="1850451"/>
                </a:cubicBezTo>
                <a:cubicBezTo>
                  <a:pt x="616674" y="1850451"/>
                  <a:pt x="0" y="1436213"/>
                  <a:pt x="0" y="925226"/>
                </a:cubicBezTo>
                <a:cubicBezTo>
                  <a:pt x="-1" y="925225"/>
                  <a:pt x="0" y="925224"/>
                  <a:pt x="0" y="925224"/>
                </a:cubicBezTo>
                <a:close/>
              </a:path>
            </a:pathLst>
          </a:custGeom>
          <a:solidFill>
            <a:schemeClr val="accent1">
              <a:alpha val="34901"/>
            </a:schemeClr>
          </a:solidFill>
          <a:ln w="25400" algn="ctr">
            <a:solidFill>
              <a:srgbClr val="89A4A7"/>
            </a:solidFill>
            <a:miter lim="800000"/>
            <a:headEnd/>
            <a:tailEnd/>
          </a:ln>
        </p:spPr>
        <p:txBody>
          <a:bodyPr rot="10800000" vert="eaVert" anchor="ctr"/>
          <a:lstStyle/>
          <a:p>
            <a:pPr algn="ctr">
              <a:defRPr/>
            </a:pPr>
            <a:endParaRPr lang="en-US">
              <a:solidFill>
                <a:schemeClr val="lt1"/>
              </a:solidFill>
              <a:latin typeface="+mn-lt"/>
            </a:endParaRPr>
          </a:p>
        </p:txBody>
      </p:sp>
      <p:pic>
        <p:nvPicPr>
          <p:cNvPr id="17421" name="Picture 16" descr="MCj04260500000[1]"/>
          <p:cNvPicPr>
            <a:picLocks noChangeAspect="1" noChangeArrowheads="1"/>
          </p:cNvPicPr>
          <p:nvPr/>
        </p:nvPicPr>
        <p:blipFill>
          <a:blip r:embed="rId11"/>
          <a:srcRect/>
          <a:stretch>
            <a:fillRect/>
          </a:stretch>
        </p:blipFill>
        <p:spPr bwMode="auto">
          <a:xfrm>
            <a:off x="371475" y="4360863"/>
            <a:ext cx="1098550" cy="1144587"/>
          </a:xfrm>
          <a:prstGeom prst="rect">
            <a:avLst/>
          </a:prstGeom>
          <a:noFill/>
          <a:ln w="9525">
            <a:noFill/>
            <a:miter lim="800000"/>
            <a:headEnd/>
            <a:tailEnd/>
          </a:ln>
        </p:spPr>
      </p:pic>
      <p:pic>
        <p:nvPicPr>
          <p:cNvPr id="17422" name="Picture 17" descr="MCj04260500000[1]"/>
          <p:cNvPicPr>
            <a:picLocks noChangeAspect="1" noChangeArrowheads="1"/>
          </p:cNvPicPr>
          <p:nvPr/>
        </p:nvPicPr>
        <p:blipFill>
          <a:blip r:embed="rId11"/>
          <a:srcRect/>
          <a:stretch>
            <a:fillRect/>
          </a:stretch>
        </p:blipFill>
        <p:spPr bwMode="auto">
          <a:xfrm>
            <a:off x="955675" y="5027613"/>
            <a:ext cx="1042988" cy="1085850"/>
          </a:xfrm>
          <a:prstGeom prst="rect">
            <a:avLst/>
          </a:prstGeom>
          <a:noFill/>
          <a:ln w="9525">
            <a:noFill/>
            <a:miter lim="800000"/>
            <a:headEnd/>
            <a:tailEnd/>
          </a:ln>
        </p:spPr>
      </p:pic>
      <p:pic>
        <p:nvPicPr>
          <p:cNvPr id="17423" name="Picture 18" descr="MCj04260500000[1]"/>
          <p:cNvPicPr>
            <a:picLocks noChangeAspect="1" noChangeArrowheads="1"/>
          </p:cNvPicPr>
          <p:nvPr/>
        </p:nvPicPr>
        <p:blipFill>
          <a:blip r:embed="rId11"/>
          <a:srcRect/>
          <a:stretch>
            <a:fillRect/>
          </a:stretch>
        </p:blipFill>
        <p:spPr bwMode="auto">
          <a:xfrm>
            <a:off x="1770063" y="5557838"/>
            <a:ext cx="1042987" cy="1085850"/>
          </a:xfrm>
          <a:prstGeom prst="rect">
            <a:avLst/>
          </a:prstGeom>
          <a:noFill/>
          <a:ln w="9525">
            <a:noFill/>
            <a:miter lim="800000"/>
            <a:headEnd/>
            <a:tailEnd/>
          </a:ln>
        </p:spPr>
      </p:pic>
      <p:pic>
        <p:nvPicPr>
          <p:cNvPr id="17424" name="Picture 19" descr="MCj04325880000[1]"/>
          <p:cNvPicPr>
            <a:picLocks noChangeAspect="1" noChangeArrowheads="1"/>
          </p:cNvPicPr>
          <p:nvPr/>
        </p:nvPicPr>
        <p:blipFill>
          <a:blip r:embed="rId12"/>
          <a:srcRect/>
          <a:stretch>
            <a:fillRect/>
          </a:stretch>
        </p:blipFill>
        <p:spPr bwMode="auto">
          <a:xfrm>
            <a:off x="3427413" y="1546225"/>
            <a:ext cx="1204912" cy="1204913"/>
          </a:xfrm>
          <a:prstGeom prst="rect">
            <a:avLst/>
          </a:prstGeom>
          <a:noFill/>
          <a:ln w="9525">
            <a:noFill/>
            <a:miter lim="800000"/>
            <a:headEnd/>
            <a:tailEnd/>
          </a:ln>
        </p:spPr>
      </p:pic>
      <p:pic>
        <p:nvPicPr>
          <p:cNvPr id="17425" name="Picture 8"/>
          <p:cNvPicPr>
            <a:picLocks noChangeAspect="1" noChangeArrowheads="1"/>
          </p:cNvPicPr>
          <p:nvPr/>
        </p:nvPicPr>
        <p:blipFill>
          <a:blip r:embed="rId13"/>
          <a:srcRect t="8881" b="30917"/>
          <a:stretch>
            <a:fillRect/>
          </a:stretch>
        </p:blipFill>
        <p:spPr bwMode="auto">
          <a:xfrm>
            <a:off x="3941763" y="1482725"/>
            <a:ext cx="1381125" cy="538163"/>
          </a:xfrm>
          <a:prstGeom prst="rect">
            <a:avLst/>
          </a:prstGeom>
          <a:noFill/>
          <a:ln w="9525">
            <a:noFill/>
            <a:miter lim="800000"/>
            <a:headEnd/>
            <a:tailEnd/>
          </a:ln>
        </p:spPr>
      </p:pic>
      <p:pic>
        <p:nvPicPr>
          <p:cNvPr id="17426" name="Picture 21" descr="MCj04397740000[1]"/>
          <p:cNvPicPr>
            <a:picLocks noChangeAspect="1" noChangeArrowheads="1"/>
          </p:cNvPicPr>
          <p:nvPr/>
        </p:nvPicPr>
        <p:blipFill>
          <a:blip r:embed="rId14"/>
          <a:srcRect/>
          <a:stretch>
            <a:fillRect/>
          </a:stretch>
        </p:blipFill>
        <p:spPr bwMode="auto">
          <a:xfrm>
            <a:off x="5556250" y="1768475"/>
            <a:ext cx="677863" cy="677863"/>
          </a:xfrm>
          <a:prstGeom prst="rect">
            <a:avLst/>
          </a:prstGeom>
          <a:noFill/>
          <a:ln w="9525">
            <a:noFill/>
            <a:miter lim="800000"/>
            <a:headEnd/>
            <a:tailEnd/>
          </a:ln>
        </p:spPr>
      </p:pic>
      <p:pic>
        <p:nvPicPr>
          <p:cNvPr id="17427" name="Picture 22" descr="MCNA02276_0000[1]"/>
          <p:cNvPicPr>
            <a:picLocks noChangeAspect="1" noChangeArrowheads="1"/>
          </p:cNvPicPr>
          <p:nvPr/>
        </p:nvPicPr>
        <p:blipFill>
          <a:blip r:embed="rId15"/>
          <a:srcRect/>
          <a:stretch>
            <a:fillRect/>
          </a:stretch>
        </p:blipFill>
        <p:spPr bwMode="auto">
          <a:xfrm>
            <a:off x="4613275" y="1798638"/>
            <a:ext cx="969963" cy="765175"/>
          </a:xfrm>
          <a:prstGeom prst="rect">
            <a:avLst/>
          </a:prstGeom>
          <a:noFill/>
          <a:ln w="9525">
            <a:noFill/>
            <a:miter lim="800000"/>
            <a:headEnd/>
            <a:tailEnd/>
          </a:ln>
        </p:spPr>
      </p:pic>
      <p:pic>
        <p:nvPicPr>
          <p:cNvPr id="17428" name="Picture 23" descr="MCj04325890000[1]"/>
          <p:cNvPicPr>
            <a:picLocks noChangeAspect="1" noChangeArrowheads="1"/>
          </p:cNvPicPr>
          <p:nvPr/>
        </p:nvPicPr>
        <p:blipFill>
          <a:blip r:embed="rId16"/>
          <a:srcRect/>
          <a:stretch>
            <a:fillRect/>
          </a:stretch>
        </p:blipFill>
        <p:spPr bwMode="auto">
          <a:xfrm>
            <a:off x="3187700" y="1239838"/>
            <a:ext cx="831850" cy="831850"/>
          </a:xfrm>
          <a:prstGeom prst="rect">
            <a:avLst/>
          </a:prstGeom>
          <a:noFill/>
          <a:ln w="9525">
            <a:noFill/>
            <a:miter lim="800000"/>
            <a:headEnd/>
            <a:tailEnd/>
          </a:ln>
        </p:spPr>
      </p:pic>
      <p:sp>
        <p:nvSpPr>
          <p:cNvPr id="17429" name="AutoShape 24"/>
          <p:cNvSpPr>
            <a:spLocks noChangeArrowheads="1"/>
          </p:cNvSpPr>
          <p:nvPr/>
        </p:nvSpPr>
        <p:spPr bwMode="auto">
          <a:xfrm rot="9538649">
            <a:off x="1517650" y="4340225"/>
            <a:ext cx="2506663" cy="368300"/>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17430" name="AutoShape 25"/>
          <p:cNvSpPr>
            <a:spLocks noChangeArrowheads="1"/>
          </p:cNvSpPr>
          <p:nvPr/>
        </p:nvSpPr>
        <p:spPr bwMode="auto">
          <a:xfrm rot="9000117">
            <a:off x="1670050" y="4492625"/>
            <a:ext cx="2506663" cy="368300"/>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17431" name="AutoShape 26"/>
          <p:cNvSpPr>
            <a:spLocks noChangeArrowheads="1"/>
          </p:cNvSpPr>
          <p:nvPr/>
        </p:nvSpPr>
        <p:spPr bwMode="auto">
          <a:xfrm rot="8157257">
            <a:off x="1822450" y="4783138"/>
            <a:ext cx="2506663" cy="368300"/>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17432" name="AutoShape 27"/>
          <p:cNvSpPr>
            <a:spLocks noChangeArrowheads="1"/>
          </p:cNvSpPr>
          <p:nvPr/>
        </p:nvSpPr>
        <p:spPr bwMode="auto">
          <a:xfrm rot="-8664326">
            <a:off x="1778000" y="2695575"/>
            <a:ext cx="2755900" cy="319088"/>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70684" name="Cloud"/>
          <p:cNvSpPr>
            <a:spLocks noChangeAspect="1" noEditPoints="1" noChangeArrowheads="1"/>
          </p:cNvSpPr>
          <p:nvPr/>
        </p:nvSpPr>
        <p:spPr bwMode="auto">
          <a:xfrm>
            <a:off x="3656013" y="4873625"/>
            <a:ext cx="2022475" cy="13557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nchor="ctr" anchorCtr="1"/>
          <a:lstStyle/>
          <a:p>
            <a:pPr>
              <a:defRPr/>
            </a:pPr>
            <a:r>
              <a:rPr lang="en-US" sz="2000"/>
              <a:t>Internet</a:t>
            </a:r>
          </a:p>
        </p:txBody>
      </p:sp>
      <p:pic>
        <p:nvPicPr>
          <p:cNvPr id="17434" name="Picture 29" descr="MCj04247700000[1]"/>
          <p:cNvPicPr>
            <a:picLocks noChangeAspect="1" noChangeArrowheads="1"/>
          </p:cNvPicPr>
          <p:nvPr/>
        </p:nvPicPr>
        <p:blipFill>
          <a:blip r:embed="rId17"/>
          <a:srcRect/>
          <a:stretch>
            <a:fillRect/>
          </a:stretch>
        </p:blipFill>
        <p:spPr bwMode="auto">
          <a:xfrm>
            <a:off x="5165725" y="5468938"/>
            <a:ext cx="1076325" cy="1389062"/>
          </a:xfrm>
          <a:prstGeom prst="rect">
            <a:avLst/>
          </a:prstGeom>
          <a:noFill/>
          <a:ln w="9525">
            <a:noFill/>
            <a:miter lim="800000"/>
            <a:headEnd/>
            <a:tailEnd/>
          </a:ln>
        </p:spPr>
      </p:pic>
      <p:sp>
        <p:nvSpPr>
          <p:cNvPr id="17435" name="AutoShape 30"/>
          <p:cNvSpPr>
            <a:spLocks noChangeArrowheads="1"/>
          </p:cNvSpPr>
          <p:nvPr/>
        </p:nvSpPr>
        <p:spPr bwMode="auto">
          <a:xfrm rot="-8664326">
            <a:off x="4602163" y="4760913"/>
            <a:ext cx="863600" cy="368300"/>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17436" name="AutoShape 31"/>
          <p:cNvSpPr>
            <a:spLocks noChangeArrowheads="1"/>
          </p:cNvSpPr>
          <p:nvPr/>
        </p:nvSpPr>
        <p:spPr bwMode="auto">
          <a:xfrm rot="-9321521">
            <a:off x="4999038" y="4611688"/>
            <a:ext cx="2413000" cy="368300"/>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17437" name="AutoShape 32"/>
          <p:cNvSpPr>
            <a:spLocks noChangeArrowheads="1"/>
          </p:cNvSpPr>
          <p:nvPr/>
        </p:nvSpPr>
        <p:spPr bwMode="auto">
          <a:xfrm rot="-2454683">
            <a:off x="5132388" y="2867025"/>
            <a:ext cx="2005012" cy="309563"/>
          </a:xfrm>
          <a:prstGeom prst="lightningBolt">
            <a:avLst/>
          </a:prstGeom>
          <a:solidFill>
            <a:srgbClr val="FFFF00"/>
          </a:solidFill>
          <a:ln w="9525">
            <a:solidFill>
              <a:schemeClr val="tx1"/>
            </a:solidFill>
            <a:miter lim="800000"/>
            <a:headEnd/>
            <a:tailEnd/>
          </a:ln>
        </p:spPr>
        <p:txBody>
          <a:bodyPr wrap="none" anchor="ctr"/>
          <a:lstStyle/>
          <a:p>
            <a:endParaRPr lang="en-US"/>
          </a:p>
        </p:txBody>
      </p:sp>
      <p:pic>
        <p:nvPicPr>
          <p:cNvPr id="17438" name="Picture 33"/>
          <p:cNvPicPr>
            <a:picLocks noChangeAspect="1" noChangeArrowheads="1"/>
          </p:cNvPicPr>
          <p:nvPr/>
        </p:nvPicPr>
        <p:blipFill>
          <a:blip r:embed="rId18"/>
          <a:srcRect/>
          <a:stretch>
            <a:fillRect/>
          </a:stretch>
        </p:blipFill>
        <p:spPr bwMode="auto">
          <a:xfrm>
            <a:off x="7653338" y="3319463"/>
            <a:ext cx="1008062" cy="1401762"/>
          </a:xfrm>
          <a:prstGeom prst="rect">
            <a:avLst/>
          </a:prstGeom>
          <a:noFill/>
          <a:ln w="9525">
            <a:noFill/>
            <a:miter lim="800000"/>
            <a:headEnd/>
            <a:tailEnd/>
          </a:ln>
        </p:spPr>
      </p:pic>
      <p:pic>
        <p:nvPicPr>
          <p:cNvPr id="17439" name="Picture 34"/>
          <p:cNvPicPr>
            <a:picLocks noChangeAspect="1" noChangeArrowheads="1"/>
          </p:cNvPicPr>
          <p:nvPr/>
        </p:nvPicPr>
        <p:blipFill>
          <a:blip r:embed="rId19"/>
          <a:srcRect/>
          <a:stretch>
            <a:fillRect/>
          </a:stretch>
        </p:blipFill>
        <p:spPr bwMode="auto">
          <a:xfrm>
            <a:off x="8204200" y="3865563"/>
            <a:ext cx="717550" cy="838200"/>
          </a:xfrm>
          <a:prstGeom prst="rect">
            <a:avLst/>
          </a:prstGeom>
          <a:noFill/>
          <a:ln w="9525">
            <a:noFill/>
            <a:miter lim="800000"/>
            <a:headEnd/>
            <a:tailEnd/>
          </a:ln>
        </p:spPr>
      </p:pic>
      <p:pic>
        <p:nvPicPr>
          <p:cNvPr id="17440" name="Picture 35"/>
          <p:cNvPicPr>
            <a:picLocks noChangeAspect="1" noChangeArrowheads="1"/>
          </p:cNvPicPr>
          <p:nvPr/>
        </p:nvPicPr>
        <p:blipFill>
          <a:blip r:embed="rId20"/>
          <a:srcRect/>
          <a:stretch>
            <a:fillRect/>
          </a:stretch>
        </p:blipFill>
        <p:spPr bwMode="auto">
          <a:xfrm>
            <a:off x="7321550" y="3951288"/>
            <a:ext cx="690563" cy="993775"/>
          </a:xfrm>
          <a:prstGeom prst="rect">
            <a:avLst/>
          </a:prstGeom>
          <a:noFill/>
          <a:ln w="9525">
            <a:noFill/>
            <a:miter lim="800000"/>
            <a:headEnd/>
            <a:tailEnd/>
          </a:ln>
        </p:spPr>
      </p:pic>
      <p:sp>
        <p:nvSpPr>
          <p:cNvPr id="17441" name="AutoShape 36"/>
          <p:cNvSpPr>
            <a:spLocks noChangeArrowheads="1"/>
          </p:cNvSpPr>
          <p:nvPr/>
        </p:nvSpPr>
        <p:spPr bwMode="auto">
          <a:xfrm rot="10364469">
            <a:off x="5216525" y="3822700"/>
            <a:ext cx="2028825" cy="368300"/>
          </a:xfrm>
          <a:prstGeom prst="lightningBolt">
            <a:avLst/>
          </a:prstGeom>
          <a:solidFill>
            <a:srgbClr val="FFFF00"/>
          </a:solidFill>
          <a:ln w="9525">
            <a:solidFill>
              <a:schemeClr val="tx1"/>
            </a:solidFill>
            <a:miter lim="800000"/>
            <a:headEnd/>
            <a:tailEnd/>
          </a:ln>
        </p:spPr>
        <p:txBody>
          <a:bodyPr wrap="none" anchor="ctr"/>
          <a:lstStyle/>
          <a:p>
            <a:endParaRPr lang="en-US"/>
          </a:p>
        </p:txBody>
      </p:sp>
      <p:pic>
        <p:nvPicPr>
          <p:cNvPr id="17442" name="Picture 37"/>
          <p:cNvPicPr>
            <a:picLocks noChangeAspect="1" noChangeArrowheads="1"/>
          </p:cNvPicPr>
          <p:nvPr/>
        </p:nvPicPr>
        <p:blipFill>
          <a:blip r:embed="rId21"/>
          <a:srcRect/>
          <a:stretch>
            <a:fillRect/>
          </a:stretch>
        </p:blipFill>
        <p:spPr bwMode="auto">
          <a:xfrm>
            <a:off x="7250113" y="5859463"/>
            <a:ext cx="1303337" cy="638175"/>
          </a:xfrm>
          <a:prstGeom prst="rect">
            <a:avLst/>
          </a:prstGeom>
          <a:noFill/>
          <a:ln w="9525">
            <a:noFill/>
            <a:miter lim="800000"/>
            <a:headEnd/>
            <a:tailEnd/>
          </a:ln>
        </p:spPr>
      </p:pic>
      <p:sp>
        <p:nvSpPr>
          <p:cNvPr id="17443" name="Text Box 38"/>
          <p:cNvSpPr txBox="1">
            <a:spLocks noChangeArrowheads="1"/>
          </p:cNvSpPr>
          <p:nvPr/>
        </p:nvSpPr>
        <p:spPr bwMode="auto">
          <a:xfrm>
            <a:off x="8361363" y="2359025"/>
            <a:ext cx="474662" cy="641350"/>
          </a:xfrm>
          <a:prstGeom prst="rect">
            <a:avLst/>
          </a:prstGeom>
          <a:noFill/>
          <a:ln w="9525">
            <a:noFill/>
            <a:miter lim="800000"/>
            <a:headEnd/>
            <a:tailEnd/>
          </a:ln>
        </p:spPr>
        <p:txBody>
          <a:bodyPr wrap="none">
            <a:spAutoFit/>
          </a:bodyPr>
          <a:lstStyle/>
          <a:p>
            <a:r>
              <a:rPr lang="en-US" sz="3600"/>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6"/>
          <p:cNvSpPr>
            <a:spLocks noGrp="1"/>
          </p:cNvSpPr>
          <p:nvPr>
            <p:ph type="title" idx="4294967295"/>
          </p:nvPr>
        </p:nvSpPr>
        <p:spPr>
          <a:xfrm>
            <a:off x="0" y="0"/>
            <a:ext cx="9144000" cy="762000"/>
          </a:xfrm>
          <a:solidFill>
            <a:schemeClr val="bg1"/>
          </a:solidFill>
        </p:spPr>
        <p:txBody>
          <a:bodyPr>
            <a:normAutofit fontScale="90000"/>
          </a:bodyPr>
          <a:lstStyle/>
          <a:p>
            <a:pPr algn="r">
              <a:defRPr/>
            </a:pPr>
            <a:r>
              <a:rPr lang="en-US" sz="2400" dirty="0" smtClean="0">
                <a:solidFill>
                  <a:schemeClr val="tx1"/>
                </a:solidFill>
              </a:rPr>
              <a:t>Project Development </a:t>
            </a:r>
            <a:br>
              <a:rPr lang="en-US" sz="2400" dirty="0" smtClean="0">
                <a:solidFill>
                  <a:schemeClr val="tx1"/>
                </a:solidFill>
              </a:rPr>
            </a:br>
            <a:r>
              <a:rPr lang="en-US" sz="2400" dirty="0" smtClean="0">
                <a:solidFill>
                  <a:schemeClr val="tx1"/>
                </a:solidFill>
              </a:rPr>
              <a:t>Process</a:t>
            </a:r>
          </a:p>
        </p:txBody>
      </p:sp>
      <p:grpSp>
        <p:nvGrpSpPr>
          <p:cNvPr id="4" name="Group 14"/>
          <p:cNvGrpSpPr>
            <a:grpSpLocks/>
          </p:cNvGrpSpPr>
          <p:nvPr/>
        </p:nvGrpSpPr>
        <p:grpSpPr bwMode="auto">
          <a:xfrm>
            <a:off x="2804183" y="214212"/>
            <a:ext cx="2438400" cy="1751113"/>
            <a:chOff x="685800" y="2368445"/>
            <a:chExt cx="2438400" cy="1320511"/>
          </a:xfrm>
          <a:solidFill>
            <a:schemeClr val="bg1"/>
          </a:solidFill>
        </p:grpSpPr>
        <p:sp>
          <p:nvSpPr>
            <p:cNvPr id="12" name="Rectangle 11"/>
            <p:cNvSpPr/>
            <p:nvPr/>
          </p:nvSpPr>
          <p:spPr bwMode="auto">
            <a:xfrm>
              <a:off x="685800" y="2368445"/>
              <a:ext cx="533400" cy="228600"/>
            </a:xfrm>
            <a:prstGeom prst="rect">
              <a:avLst/>
            </a:prstGeom>
            <a:grp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lgn="ctr">
                <a:spcBef>
                  <a:spcPct val="20000"/>
                </a:spcBef>
                <a:defRPr/>
              </a:pPr>
              <a:r>
                <a:rPr lang="en-US" sz="1200" dirty="0">
                  <a:solidFill>
                    <a:schemeClr val="tx1"/>
                  </a:solidFill>
                </a:rPr>
                <a:t>Step 1</a:t>
              </a:r>
            </a:p>
          </p:txBody>
        </p:sp>
        <p:sp>
          <p:nvSpPr>
            <p:cNvPr id="11" name="Rectangle 10"/>
            <p:cNvSpPr/>
            <p:nvPr/>
          </p:nvSpPr>
          <p:spPr bwMode="auto">
            <a:xfrm>
              <a:off x="685800" y="2514600"/>
              <a:ext cx="2438400" cy="1174356"/>
            </a:xfrm>
            <a:prstGeom prst="rect">
              <a:avLst/>
            </a:prstGeom>
            <a:grp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marL="174625" indent="-117475">
                <a:spcBef>
                  <a:spcPct val="20000"/>
                </a:spcBef>
                <a:buFont typeface="Arial" charset="0"/>
                <a:buChar char="•"/>
                <a:defRPr/>
              </a:pPr>
              <a:r>
                <a:rPr lang="en-US" sz="1200" dirty="0">
                  <a:solidFill>
                    <a:schemeClr val="tx1"/>
                  </a:solidFill>
                </a:rPr>
                <a:t>Develop Problem Statement</a:t>
              </a:r>
            </a:p>
            <a:p>
              <a:pPr marL="174625" indent="-117475">
                <a:spcBef>
                  <a:spcPct val="20000"/>
                </a:spcBef>
                <a:buFont typeface="Arial" charset="0"/>
                <a:buChar char="•"/>
                <a:defRPr/>
              </a:pPr>
              <a:r>
                <a:rPr lang="en-US" sz="1200" dirty="0">
                  <a:solidFill>
                    <a:schemeClr val="tx1"/>
                  </a:solidFill>
                </a:rPr>
                <a:t>ID/Communicate with Stakeholders</a:t>
              </a:r>
            </a:p>
            <a:p>
              <a:pPr marL="174625" indent="-117475">
                <a:spcBef>
                  <a:spcPct val="20000"/>
                </a:spcBef>
                <a:buFont typeface="Arial" charset="0"/>
                <a:buChar char="•"/>
                <a:defRPr/>
              </a:pPr>
              <a:r>
                <a:rPr lang="en-US" sz="1200" dirty="0">
                  <a:solidFill>
                    <a:schemeClr val="tx1"/>
                  </a:solidFill>
                </a:rPr>
                <a:t>Identify Needs/Wants</a:t>
              </a:r>
            </a:p>
            <a:p>
              <a:pPr marL="174625" indent="-117475">
                <a:spcBef>
                  <a:spcPct val="20000"/>
                </a:spcBef>
                <a:buFont typeface="Arial" pitchFamily="34" charset="0"/>
                <a:buChar char="•"/>
                <a:defRPr/>
              </a:pPr>
              <a:r>
                <a:rPr lang="en-US" sz="1200" dirty="0">
                  <a:solidFill>
                    <a:schemeClr val="tx1"/>
                  </a:solidFill>
                </a:rPr>
                <a:t>Conduct Technical Studies</a:t>
              </a:r>
            </a:p>
            <a:p>
              <a:pPr marL="174625" indent="-117475">
                <a:spcBef>
                  <a:spcPct val="20000"/>
                </a:spcBef>
                <a:buFont typeface="Arial" pitchFamily="34" charset="0"/>
                <a:buChar char="•"/>
                <a:defRPr/>
              </a:pPr>
              <a:r>
                <a:rPr lang="en-US" sz="1200" dirty="0">
                  <a:solidFill>
                    <a:schemeClr val="tx1"/>
                  </a:solidFill>
                </a:rPr>
                <a:t>Determine Scope/Schedule</a:t>
              </a:r>
            </a:p>
            <a:p>
              <a:pPr marL="174625" indent="-117475">
                <a:spcBef>
                  <a:spcPct val="20000"/>
                </a:spcBef>
                <a:buFont typeface="Arial" pitchFamily="34" charset="0"/>
                <a:buChar char="•"/>
                <a:defRPr/>
              </a:pPr>
              <a:r>
                <a:rPr lang="en-US" sz="1200" dirty="0">
                  <a:solidFill>
                    <a:schemeClr val="tx1"/>
                  </a:solidFill>
                </a:rPr>
                <a:t>Establish Milestones</a:t>
              </a:r>
            </a:p>
            <a:p>
              <a:pPr marL="174625" indent="-117475">
                <a:spcBef>
                  <a:spcPct val="20000"/>
                </a:spcBef>
                <a:buFont typeface="Arial" charset="0"/>
                <a:buChar char="•"/>
                <a:defRPr/>
              </a:pPr>
              <a:endParaRPr lang="en-US" sz="1200" dirty="0">
                <a:solidFill>
                  <a:schemeClr val="tx1"/>
                </a:solidFill>
              </a:endParaRPr>
            </a:p>
          </p:txBody>
        </p:sp>
      </p:grpSp>
      <p:grpSp>
        <p:nvGrpSpPr>
          <p:cNvPr id="5" name="Group 19"/>
          <p:cNvGrpSpPr>
            <a:grpSpLocks/>
          </p:cNvGrpSpPr>
          <p:nvPr/>
        </p:nvGrpSpPr>
        <p:grpSpPr bwMode="auto">
          <a:xfrm>
            <a:off x="102705" y="2533788"/>
            <a:ext cx="2438400" cy="1466711"/>
            <a:chOff x="685800" y="2163417"/>
            <a:chExt cx="2438400" cy="1530482"/>
          </a:xfrm>
          <a:solidFill>
            <a:schemeClr val="bg1"/>
          </a:solidFill>
        </p:grpSpPr>
        <p:sp>
          <p:nvSpPr>
            <p:cNvPr id="21" name="Rectangle 20"/>
            <p:cNvSpPr/>
            <p:nvPr/>
          </p:nvSpPr>
          <p:spPr bwMode="auto">
            <a:xfrm>
              <a:off x="685800" y="2402676"/>
              <a:ext cx="2438400" cy="1291223"/>
            </a:xfrm>
            <a:prstGeom prst="rect">
              <a:avLst/>
            </a:prstGeom>
            <a:grpFill/>
            <a:ln>
              <a:solidFill>
                <a:srgbClr val="00B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marL="174625" indent="-117475">
                <a:spcBef>
                  <a:spcPct val="20000"/>
                </a:spcBef>
                <a:buFont typeface="Arial" charset="0"/>
                <a:buChar char="•"/>
                <a:defRPr/>
              </a:pPr>
              <a:r>
                <a:rPr lang="en-US" sz="1200" dirty="0" smtClean="0">
                  <a:solidFill>
                    <a:schemeClr val="tx1"/>
                  </a:solidFill>
                </a:rPr>
                <a:t>Develop Requirements Documents </a:t>
              </a:r>
            </a:p>
            <a:p>
              <a:pPr marL="174625" indent="-117475">
                <a:spcBef>
                  <a:spcPct val="20000"/>
                </a:spcBef>
                <a:buFont typeface="Arial" charset="0"/>
                <a:buChar char="•"/>
                <a:defRPr/>
              </a:pPr>
              <a:r>
                <a:rPr lang="en-US" sz="1200" dirty="0" smtClean="0">
                  <a:solidFill>
                    <a:schemeClr val="tx1"/>
                  </a:solidFill>
                </a:rPr>
                <a:t>Develop Use Cases</a:t>
              </a:r>
            </a:p>
            <a:p>
              <a:pPr marL="174625" indent="-117475">
                <a:spcBef>
                  <a:spcPct val="20000"/>
                </a:spcBef>
                <a:buFont typeface="Arial" charset="0"/>
                <a:buChar char="•"/>
                <a:defRPr/>
              </a:pPr>
              <a:r>
                <a:rPr lang="en-US" sz="1200" dirty="0" smtClean="0">
                  <a:solidFill>
                    <a:schemeClr val="tx1"/>
                  </a:solidFill>
                </a:rPr>
                <a:t>Develop </a:t>
              </a:r>
              <a:r>
                <a:rPr lang="en-US" sz="1200" dirty="0">
                  <a:solidFill>
                    <a:schemeClr val="tx1"/>
                  </a:solidFill>
                </a:rPr>
                <a:t>Functional </a:t>
              </a:r>
              <a:r>
                <a:rPr lang="en-US" sz="1200" dirty="0" smtClean="0">
                  <a:solidFill>
                    <a:schemeClr val="tx1"/>
                  </a:solidFill>
                </a:rPr>
                <a:t>Decomposition</a:t>
              </a:r>
            </a:p>
            <a:p>
              <a:pPr marL="174625" indent="-117475">
                <a:spcBef>
                  <a:spcPct val="20000"/>
                </a:spcBef>
                <a:buFont typeface="Arial" charset="0"/>
                <a:buChar char="•"/>
                <a:defRPr/>
              </a:pPr>
              <a:r>
                <a:rPr lang="en-US" sz="1200" dirty="0" smtClean="0">
                  <a:solidFill>
                    <a:schemeClr val="tx1"/>
                  </a:solidFill>
                </a:rPr>
                <a:t>Identify Alternatives</a:t>
              </a:r>
            </a:p>
            <a:p>
              <a:pPr marL="174625" indent="-117475">
                <a:spcBef>
                  <a:spcPct val="20000"/>
                </a:spcBef>
                <a:buFont typeface="Arial" charset="0"/>
                <a:buChar char="•"/>
                <a:defRPr/>
              </a:pPr>
              <a:endParaRPr lang="en-US" sz="1200" dirty="0">
                <a:solidFill>
                  <a:schemeClr val="tx1"/>
                </a:solidFill>
              </a:endParaRPr>
            </a:p>
          </p:txBody>
        </p:sp>
        <p:sp>
          <p:nvSpPr>
            <p:cNvPr id="22" name="Rectangle 21"/>
            <p:cNvSpPr/>
            <p:nvPr/>
          </p:nvSpPr>
          <p:spPr bwMode="auto">
            <a:xfrm>
              <a:off x="685800" y="2163417"/>
              <a:ext cx="533400" cy="228600"/>
            </a:xfrm>
            <a:prstGeom prst="rect">
              <a:avLst/>
            </a:prstGeom>
            <a:grpFill/>
            <a:ln>
              <a:solidFill>
                <a:srgbClr val="00B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lgn="ctr">
                <a:spcBef>
                  <a:spcPct val="20000"/>
                </a:spcBef>
                <a:defRPr/>
              </a:pPr>
              <a:r>
                <a:rPr lang="en-US" sz="1200" dirty="0">
                  <a:solidFill>
                    <a:schemeClr val="tx1"/>
                  </a:solidFill>
                </a:rPr>
                <a:t>Step 2</a:t>
              </a:r>
            </a:p>
          </p:txBody>
        </p:sp>
      </p:grpSp>
      <p:grpSp>
        <p:nvGrpSpPr>
          <p:cNvPr id="6" name="Group 22"/>
          <p:cNvGrpSpPr>
            <a:grpSpLocks/>
          </p:cNvGrpSpPr>
          <p:nvPr/>
        </p:nvGrpSpPr>
        <p:grpSpPr bwMode="auto">
          <a:xfrm>
            <a:off x="5669334" y="1637297"/>
            <a:ext cx="2451623" cy="1612339"/>
            <a:chOff x="-5222875" y="2677023"/>
            <a:chExt cx="2438400" cy="880296"/>
          </a:xfrm>
          <a:solidFill>
            <a:schemeClr val="bg1"/>
          </a:solidFill>
        </p:grpSpPr>
        <p:sp>
          <p:nvSpPr>
            <p:cNvPr id="25" name="Rectangle 24"/>
            <p:cNvSpPr/>
            <p:nvPr/>
          </p:nvSpPr>
          <p:spPr bwMode="auto">
            <a:xfrm>
              <a:off x="-5216939" y="2677023"/>
              <a:ext cx="533400" cy="229018"/>
            </a:xfrm>
            <a:prstGeom prst="rect">
              <a:avLst/>
            </a:prstGeom>
            <a:grpFill/>
            <a:ln>
              <a:solidFill>
                <a:schemeClr val="accent1">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lgn="ctr">
                <a:spcBef>
                  <a:spcPct val="20000"/>
                </a:spcBef>
                <a:defRPr/>
              </a:pPr>
              <a:r>
                <a:rPr lang="en-US" sz="1200" dirty="0">
                  <a:solidFill>
                    <a:schemeClr val="tx1"/>
                  </a:solidFill>
                </a:rPr>
                <a:t>Step 3</a:t>
              </a:r>
            </a:p>
          </p:txBody>
        </p:sp>
        <p:sp>
          <p:nvSpPr>
            <p:cNvPr id="24" name="Rectangle 23"/>
            <p:cNvSpPr/>
            <p:nvPr/>
          </p:nvSpPr>
          <p:spPr bwMode="auto">
            <a:xfrm>
              <a:off x="-5222875" y="2824224"/>
              <a:ext cx="2438400" cy="733095"/>
            </a:xfrm>
            <a:prstGeom prst="rect">
              <a:avLst/>
            </a:prstGeom>
            <a:grpFill/>
            <a:ln>
              <a:solidFill>
                <a:schemeClr val="accent1">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marL="174625" indent="-117475">
                <a:spcBef>
                  <a:spcPct val="20000"/>
                </a:spcBef>
                <a:buFont typeface="Arial" charset="0"/>
                <a:buChar char="•"/>
                <a:defRPr/>
              </a:pPr>
              <a:r>
                <a:rPr lang="en-US" sz="1200" dirty="0" smtClean="0">
                  <a:solidFill>
                    <a:schemeClr val="tx1"/>
                  </a:solidFill>
                </a:rPr>
                <a:t>Develop </a:t>
              </a:r>
              <a:r>
                <a:rPr lang="en-US" sz="1200" dirty="0">
                  <a:solidFill>
                    <a:schemeClr val="tx1"/>
                  </a:solidFill>
                </a:rPr>
                <a:t>Form/Function Alternatives</a:t>
              </a:r>
            </a:p>
            <a:p>
              <a:pPr marL="174625" indent="-117475">
                <a:spcBef>
                  <a:spcPct val="20000"/>
                </a:spcBef>
                <a:buFont typeface="Arial" charset="0"/>
                <a:buChar char="•"/>
                <a:defRPr/>
              </a:pPr>
              <a:r>
                <a:rPr lang="en-US" sz="1200" dirty="0">
                  <a:solidFill>
                    <a:schemeClr val="tx1"/>
                  </a:solidFill>
                </a:rPr>
                <a:t>Comparative Analysis</a:t>
              </a:r>
            </a:p>
            <a:p>
              <a:pPr marL="174625" indent="-117475">
                <a:spcBef>
                  <a:spcPct val="20000"/>
                </a:spcBef>
                <a:buFont typeface="Arial" charset="0"/>
                <a:buChar char="•"/>
                <a:defRPr/>
              </a:pPr>
              <a:r>
                <a:rPr lang="en-US" sz="1200" dirty="0">
                  <a:solidFill>
                    <a:schemeClr val="tx1"/>
                  </a:solidFill>
                </a:rPr>
                <a:t>Develop Preferred Alternative</a:t>
              </a:r>
            </a:p>
            <a:p>
              <a:pPr marL="174625" indent="-117475">
                <a:spcBef>
                  <a:spcPct val="20000"/>
                </a:spcBef>
                <a:buFont typeface="Arial" charset="0"/>
                <a:buChar char="•"/>
                <a:defRPr/>
              </a:pPr>
              <a:r>
                <a:rPr lang="en-US" sz="1200" dirty="0">
                  <a:solidFill>
                    <a:schemeClr val="tx1"/>
                  </a:solidFill>
                </a:rPr>
                <a:t>Develop Intent Specification</a:t>
              </a:r>
            </a:p>
            <a:p>
              <a:pPr marL="174625" indent="-117475">
                <a:spcBef>
                  <a:spcPct val="20000"/>
                </a:spcBef>
                <a:buFont typeface="Arial" charset="0"/>
                <a:buChar char="•"/>
                <a:defRPr/>
              </a:pPr>
              <a:r>
                <a:rPr lang="en-US" sz="1200" dirty="0">
                  <a:solidFill>
                    <a:schemeClr val="tx1"/>
                  </a:solidFill>
                </a:rPr>
                <a:t>Develop T&amp;E Strategy</a:t>
              </a:r>
            </a:p>
            <a:p>
              <a:pPr marL="174625" indent="-117475">
                <a:spcBef>
                  <a:spcPct val="20000"/>
                </a:spcBef>
                <a:buFont typeface="Arial" charset="0"/>
                <a:buChar char="•"/>
                <a:defRPr/>
              </a:pPr>
              <a:endParaRPr lang="en-US" sz="1200" dirty="0">
                <a:solidFill>
                  <a:schemeClr val="tx1"/>
                </a:solidFill>
              </a:endParaRPr>
            </a:p>
            <a:p>
              <a:pPr marL="174625" indent="-117475">
                <a:spcBef>
                  <a:spcPct val="20000"/>
                </a:spcBef>
                <a:buFont typeface="Arial" charset="0"/>
                <a:buChar char="•"/>
                <a:defRPr/>
              </a:pPr>
              <a:endParaRPr lang="en-US" sz="1200" dirty="0">
                <a:solidFill>
                  <a:schemeClr val="tx1"/>
                </a:solidFill>
              </a:endParaRPr>
            </a:p>
          </p:txBody>
        </p:sp>
      </p:grpSp>
      <p:grpSp>
        <p:nvGrpSpPr>
          <p:cNvPr id="7" name="Group 25"/>
          <p:cNvGrpSpPr>
            <a:grpSpLocks/>
          </p:cNvGrpSpPr>
          <p:nvPr/>
        </p:nvGrpSpPr>
        <p:grpSpPr bwMode="auto">
          <a:xfrm>
            <a:off x="1656522" y="4336777"/>
            <a:ext cx="2438400" cy="1135338"/>
            <a:chOff x="685800" y="2349964"/>
            <a:chExt cx="2438400" cy="913356"/>
          </a:xfrm>
          <a:solidFill>
            <a:schemeClr val="bg1"/>
          </a:solidFill>
        </p:grpSpPr>
        <p:sp>
          <p:nvSpPr>
            <p:cNvPr id="3" name="Rectangle 27"/>
            <p:cNvSpPr/>
            <p:nvPr/>
          </p:nvSpPr>
          <p:spPr bwMode="auto">
            <a:xfrm>
              <a:off x="685800" y="2349964"/>
              <a:ext cx="533400" cy="228600"/>
            </a:xfrm>
            <a:prstGeom prst="rect">
              <a:avLst/>
            </a:prstGeom>
            <a:grpFill/>
            <a:ln>
              <a:solidFill>
                <a:schemeClr val="bg2">
                  <a:lumMod val="50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lgn="ctr">
                <a:spcBef>
                  <a:spcPct val="20000"/>
                </a:spcBef>
                <a:defRPr/>
              </a:pPr>
              <a:r>
                <a:rPr lang="en-US" sz="1200" dirty="0">
                  <a:solidFill>
                    <a:schemeClr val="tx1"/>
                  </a:solidFill>
                </a:rPr>
                <a:t>Step 4</a:t>
              </a:r>
            </a:p>
          </p:txBody>
        </p:sp>
        <p:sp>
          <p:nvSpPr>
            <p:cNvPr id="2" name="Rectangle 26"/>
            <p:cNvSpPr/>
            <p:nvPr/>
          </p:nvSpPr>
          <p:spPr bwMode="auto">
            <a:xfrm>
              <a:off x="685800" y="2514599"/>
              <a:ext cx="2438400" cy="748721"/>
            </a:xfrm>
            <a:prstGeom prst="rect">
              <a:avLst/>
            </a:prstGeom>
            <a:grpFill/>
            <a:ln>
              <a:solidFill>
                <a:schemeClr val="bg2">
                  <a:lumMod val="50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marL="166688" indent="-107950">
                <a:spcBef>
                  <a:spcPct val="20000"/>
                </a:spcBef>
                <a:buFont typeface="Arial" charset="0"/>
                <a:buChar char="•"/>
                <a:defRPr/>
              </a:pPr>
              <a:r>
                <a:rPr lang="en-US" sz="1200" dirty="0">
                  <a:solidFill>
                    <a:schemeClr val="tx1"/>
                  </a:solidFill>
                </a:rPr>
                <a:t>Develop Business Plan</a:t>
              </a:r>
            </a:p>
            <a:p>
              <a:pPr marL="166688" indent="-107950">
                <a:spcBef>
                  <a:spcPct val="20000"/>
                </a:spcBef>
                <a:buFont typeface="Arial" charset="0"/>
                <a:buChar char="•"/>
                <a:defRPr/>
              </a:pPr>
              <a:r>
                <a:rPr lang="en-US" sz="1200" dirty="0">
                  <a:solidFill>
                    <a:schemeClr val="tx1"/>
                  </a:solidFill>
                </a:rPr>
                <a:t>Conduct Market </a:t>
              </a:r>
              <a:r>
                <a:rPr lang="en-US" sz="1200" dirty="0" smtClean="0">
                  <a:solidFill>
                    <a:schemeClr val="tx1"/>
                  </a:solidFill>
                </a:rPr>
                <a:t>Survey</a:t>
              </a:r>
            </a:p>
            <a:p>
              <a:pPr marL="166688" indent="-107950">
                <a:spcBef>
                  <a:spcPct val="20000"/>
                </a:spcBef>
                <a:buFont typeface="Arial" charset="0"/>
                <a:buChar char="•"/>
                <a:defRPr/>
              </a:pPr>
              <a:r>
                <a:rPr lang="en-US" sz="1200" dirty="0" smtClean="0">
                  <a:solidFill>
                    <a:schemeClr val="tx1"/>
                  </a:solidFill>
                </a:rPr>
                <a:t>Competitive Analysis</a:t>
              </a:r>
              <a:endParaRPr lang="en-US" sz="1200" dirty="0">
                <a:solidFill>
                  <a:schemeClr val="tx1"/>
                </a:solidFill>
              </a:endParaRPr>
            </a:p>
            <a:p>
              <a:pPr marL="165100" indent="-117475">
                <a:spcBef>
                  <a:spcPct val="20000"/>
                </a:spcBef>
                <a:buFont typeface="Arial" charset="0"/>
                <a:buChar char="•"/>
                <a:defRPr/>
              </a:pPr>
              <a:r>
                <a:rPr lang="en-US" sz="1200" dirty="0">
                  <a:solidFill>
                    <a:schemeClr val="tx1"/>
                  </a:solidFill>
                </a:rPr>
                <a:t>Develop </a:t>
              </a:r>
              <a:r>
                <a:rPr lang="en-US" sz="1200" dirty="0" smtClean="0">
                  <a:solidFill>
                    <a:schemeClr val="tx1"/>
                  </a:solidFill>
                </a:rPr>
                <a:t>Prototype</a:t>
              </a:r>
              <a:endParaRPr lang="en-US" sz="1200" dirty="0">
                <a:solidFill>
                  <a:schemeClr val="tx1"/>
                </a:solidFill>
              </a:endParaRPr>
            </a:p>
          </p:txBody>
        </p:sp>
      </p:grpSp>
      <p:grpSp>
        <p:nvGrpSpPr>
          <p:cNvPr id="8" name="Group 28"/>
          <p:cNvGrpSpPr>
            <a:grpSpLocks/>
          </p:cNvGrpSpPr>
          <p:nvPr/>
        </p:nvGrpSpPr>
        <p:grpSpPr bwMode="auto">
          <a:xfrm>
            <a:off x="6939237" y="3713909"/>
            <a:ext cx="2115309" cy="440645"/>
            <a:chOff x="685800" y="2782950"/>
            <a:chExt cx="2115309" cy="440645"/>
          </a:xfrm>
          <a:noFill/>
        </p:grpSpPr>
        <p:sp>
          <p:nvSpPr>
            <p:cNvPr id="31" name="Rectangle 30"/>
            <p:cNvSpPr/>
            <p:nvPr/>
          </p:nvSpPr>
          <p:spPr bwMode="auto">
            <a:xfrm>
              <a:off x="697398" y="2782950"/>
              <a:ext cx="533400" cy="228600"/>
            </a:xfrm>
            <a:prstGeom prst="rect">
              <a:avLst/>
            </a:prstGeom>
            <a:solidFill>
              <a:schemeClr val="bg1"/>
            </a:solidFill>
            <a:ln>
              <a:solidFill>
                <a:schemeClr val="accent2">
                  <a:lumMod val="60000"/>
                  <a:lumOff val="40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lgn="ctr">
                <a:spcBef>
                  <a:spcPct val="20000"/>
                </a:spcBef>
                <a:defRPr/>
              </a:pPr>
              <a:r>
                <a:rPr lang="en-US" sz="1200" dirty="0">
                  <a:solidFill>
                    <a:schemeClr val="tx1"/>
                  </a:solidFill>
                </a:rPr>
                <a:t>Step 5</a:t>
              </a:r>
            </a:p>
          </p:txBody>
        </p:sp>
        <p:sp>
          <p:nvSpPr>
            <p:cNvPr id="30" name="Rectangle 29"/>
            <p:cNvSpPr/>
            <p:nvPr/>
          </p:nvSpPr>
          <p:spPr bwMode="auto">
            <a:xfrm>
              <a:off x="685800" y="2975114"/>
              <a:ext cx="2115309" cy="248481"/>
            </a:xfrm>
            <a:prstGeom prst="rect">
              <a:avLst/>
            </a:prstGeom>
            <a:solidFill>
              <a:schemeClr val="bg1"/>
            </a:solidFill>
            <a:ln>
              <a:solidFill>
                <a:schemeClr val="accent2">
                  <a:lumMod val="60000"/>
                  <a:lumOff val="40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marL="165100" indent="-117475">
                <a:spcBef>
                  <a:spcPct val="20000"/>
                </a:spcBef>
                <a:buFont typeface="Arial" charset="0"/>
                <a:buChar char="•"/>
                <a:defRPr/>
              </a:pPr>
              <a:r>
                <a:rPr lang="en-US" sz="1200" dirty="0">
                  <a:solidFill>
                    <a:schemeClr val="tx1"/>
                  </a:solidFill>
                </a:rPr>
                <a:t>Implement T&amp;E Strategy</a:t>
              </a:r>
            </a:p>
            <a:p>
              <a:pPr marL="165100" indent="-117475">
                <a:spcBef>
                  <a:spcPct val="20000"/>
                </a:spcBef>
                <a:buFont typeface="Arial" charset="0"/>
                <a:buChar char="•"/>
                <a:defRPr/>
              </a:pPr>
              <a:endParaRPr lang="en-US" sz="1200" dirty="0">
                <a:solidFill>
                  <a:schemeClr val="tx1"/>
                </a:solidFill>
              </a:endParaRPr>
            </a:p>
          </p:txBody>
        </p:sp>
      </p:grpSp>
      <p:grpSp>
        <p:nvGrpSpPr>
          <p:cNvPr id="9" name="Group 25"/>
          <p:cNvGrpSpPr>
            <a:grpSpLocks/>
          </p:cNvGrpSpPr>
          <p:nvPr/>
        </p:nvGrpSpPr>
        <p:grpSpPr bwMode="auto">
          <a:xfrm>
            <a:off x="4633359" y="5797819"/>
            <a:ext cx="2438400" cy="940910"/>
            <a:chOff x="685800" y="2114550"/>
            <a:chExt cx="2438400" cy="1543050"/>
          </a:xfrm>
          <a:noFill/>
        </p:grpSpPr>
        <p:sp>
          <p:nvSpPr>
            <p:cNvPr id="28" name="Rectangle 27"/>
            <p:cNvSpPr/>
            <p:nvPr/>
          </p:nvSpPr>
          <p:spPr bwMode="auto">
            <a:xfrm>
              <a:off x="685800" y="2114550"/>
              <a:ext cx="533400" cy="514350"/>
            </a:xfrm>
            <a:prstGeom prst="rect">
              <a:avLst/>
            </a:prstGeom>
            <a:grpFill/>
            <a:ln>
              <a:solidFill>
                <a:schemeClr val="accent3">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indent="1588" algn="ctr">
                <a:spcBef>
                  <a:spcPct val="20000"/>
                </a:spcBef>
                <a:defRPr/>
              </a:pPr>
              <a:r>
                <a:rPr lang="en-US" sz="1200" dirty="0">
                  <a:solidFill>
                    <a:schemeClr val="tx1"/>
                  </a:solidFill>
                </a:rPr>
                <a:t>Step 6</a:t>
              </a:r>
            </a:p>
          </p:txBody>
        </p:sp>
        <p:sp>
          <p:nvSpPr>
            <p:cNvPr id="27" name="Rectangle 26"/>
            <p:cNvSpPr/>
            <p:nvPr/>
          </p:nvSpPr>
          <p:spPr bwMode="auto">
            <a:xfrm>
              <a:off x="685800" y="2514600"/>
              <a:ext cx="2438400" cy="1143000"/>
            </a:xfrm>
            <a:prstGeom prst="rect">
              <a:avLst/>
            </a:prstGeom>
            <a:solidFill>
              <a:schemeClr val="bg1"/>
            </a:solidFill>
            <a:ln>
              <a:solidFill>
                <a:schemeClr val="accent3">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marL="174625" indent="-117475">
                <a:spcBef>
                  <a:spcPct val="20000"/>
                </a:spcBef>
                <a:buFont typeface="Arial" charset="0"/>
                <a:buChar char="•"/>
                <a:defRPr/>
              </a:pPr>
              <a:r>
                <a:rPr lang="en-US" sz="1200" dirty="0">
                  <a:solidFill>
                    <a:schemeClr val="tx1"/>
                  </a:solidFill>
                </a:rPr>
                <a:t>Develop Technical Proposal</a:t>
              </a:r>
            </a:p>
            <a:p>
              <a:pPr marL="174625" indent="-117475">
                <a:spcBef>
                  <a:spcPct val="20000"/>
                </a:spcBef>
                <a:buFont typeface="Arial" charset="0"/>
                <a:buChar char="•"/>
                <a:defRPr/>
              </a:pPr>
              <a:r>
                <a:rPr lang="en-US" sz="1200" dirty="0">
                  <a:solidFill>
                    <a:schemeClr val="tx1"/>
                  </a:solidFill>
                </a:rPr>
                <a:t>Develop Technical Paper</a:t>
              </a:r>
            </a:p>
            <a:p>
              <a:pPr marL="174625" indent="-117475">
                <a:spcBef>
                  <a:spcPct val="20000"/>
                </a:spcBef>
                <a:buFont typeface="Arial" charset="0"/>
                <a:buChar char="•"/>
                <a:defRPr/>
              </a:pPr>
              <a:r>
                <a:rPr lang="en-US" sz="1200" dirty="0">
                  <a:solidFill>
                    <a:schemeClr val="tx1"/>
                  </a:solidFill>
                </a:rPr>
                <a:t>Proof of Concept Prototype</a:t>
              </a:r>
            </a:p>
          </p:txBody>
        </p:sp>
      </p:grpSp>
      <p:grpSp>
        <p:nvGrpSpPr>
          <p:cNvPr id="10" name="Group 50"/>
          <p:cNvGrpSpPr/>
          <p:nvPr/>
        </p:nvGrpSpPr>
        <p:grpSpPr>
          <a:xfrm>
            <a:off x="207963" y="1103313"/>
            <a:ext cx="8837612" cy="5594350"/>
            <a:chOff x="207963" y="1103313"/>
            <a:chExt cx="8837612" cy="5594350"/>
          </a:xfrm>
        </p:grpSpPr>
        <p:sp>
          <p:nvSpPr>
            <p:cNvPr id="33" name="Rectangle 32"/>
            <p:cNvSpPr/>
            <p:nvPr/>
          </p:nvSpPr>
          <p:spPr bwMode="auto">
            <a:xfrm>
              <a:off x="207963" y="1103313"/>
              <a:ext cx="1322387" cy="506412"/>
            </a:xfrm>
            <a:prstGeom prst="rect">
              <a:avLst/>
            </a:prstGeom>
            <a:no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nchorCtr="1"/>
            <a:lstStyle/>
            <a:p>
              <a:pPr indent="1588" algn="ctr">
                <a:spcBef>
                  <a:spcPct val="20000"/>
                </a:spcBef>
                <a:defRPr/>
              </a:pPr>
              <a:r>
                <a:rPr lang="en-US" sz="1800" dirty="0">
                  <a:solidFill>
                    <a:schemeClr val="tx1"/>
                  </a:solidFill>
                </a:rPr>
                <a:t>Analysis</a:t>
              </a:r>
            </a:p>
          </p:txBody>
        </p:sp>
        <p:sp>
          <p:nvSpPr>
            <p:cNvPr id="34" name="Rectangle 33"/>
            <p:cNvSpPr/>
            <p:nvPr/>
          </p:nvSpPr>
          <p:spPr bwMode="auto">
            <a:xfrm>
              <a:off x="1689100" y="2011363"/>
              <a:ext cx="1866900" cy="506412"/>
            </a:xfrm>
            <a:prstGeom prst="rect">
              <a:avLst/>
            </a:prstGeom>
            <a:noFill/>
            <a:ln>
              <a:solidFill>
                <a:srgbClr val="00B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nchorCtr="1"/>
            <a:lstStyle/>
            <a:p>
              <a:pPr indent="1588" algn="ctr">
                <a:spcBef>
                  <a:spcPct val="20000"/>
                </a:spcBef>
                <a:defRPr/>
              </a:pPr>
              <a:r>
                <a:rPr lang="en-US" sz="1800" dirty="0">
                  <a:solidFill>
                    <a:schemeClr val="tx1"/>
                  </a:solidFill>
                </a:rPr>
                <a:t>Requirements</a:t>
              </a:r>
            </a:p>
          </p:txBody>
        </p:sp>
        <p:sp>
          <p:nvSpPr>
            <p:cNvPr id="35" name="Rectangle 34"/>
            <p:cNvSpPr/>
            <p:nvPr/>
          </p:nvSpPr>
          <p:spPr bwMode="auto">
            <a:xfrm>
              <a:off x="3508375" y="2924175"/>
              <a:ext cx="1271588" cy="508000"/>
            </a:xfrm>
            <a:prstGeom prst="rect">
              <a:avLst/>
            </a:prstGeom>
            <a:noFill/>
            <a:ln>
              <a:solidFill>
                <a:schemeClr val="accent1">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nchorCtr="1"/>
            <a:lstStyle/>
            <a:p>
              <a:pPr indent="1588" algn="ctr">
                <a:spcBef>
                  <a:spcPct val="20000"/>
                </a:spcBef>
                <a:defRPr/>
              </a:pPr>
              <a:r>
                <a:rPr lang="en-US" sz="1800" dirty="0">
                  <a:solidFill>
                    <a:schemeClr val="tx1"/>
                  </a:solidFill>
                </a:rPr>
                <a:t>Design</a:t>
              </a:r>
            </a:p>
          </p:txBody>
        </p:sp>
        <p:sp>
          <p:nvSpPr>
            <p:cNvPr id="36" name="Rectangle 35"/>
            <p:cNvSpPr/>
            <p:nvPr/>
          </p:nvSpPr>
          <p:spPr bwMode="auto">
            <a:xfrm>
              <a:off x="4614863" y="3971925"/>
              <a:ext cx="2051050" cy="506413"/>
            </a:xfrm>
            <a:prstGeom prst="rect">
              <a:avLst/>
            </a:prstGeom>
            <a:noFill/>
            <a:ln>
              <a:solidFill>
                <a:schemeClr val="bg2">
                  <a:lumMod val="50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nchorCtr="1"/>
            <a:lstStyle/>
            <a:p>
              <a:pPr indent="1588" algn="ctr">
                <a:spcBef>
                  <a:spcPct val="20000"/>
                </a:spcBef>
                <a:defRPr/>
              </a:pPr>
              <a:r>
                <a:rPr lang="en-US" sz="1800" dirty="0">
                  <a:solidFill>
                    <a:schemeClr val="tx1"/>
                  </a:solidFill>
                </a:rPr>
                <a:t>Implementation</a:t>
              </a:r>
            </a:p>
          </p:txBody>
        </p:sp>
        <p:sp>
          <p:nvSpPr>
            <p:cNvPr id="37" name="Rectangle 36"/>
            <p:cNvSpPr/>
            <p:nvPr/>
          </p:nvSpPr>
          <p:spPr bwMode="auto">
            <a:xfrm>
              <a:off x="6499225" y="5060950"/>
              <a:ext cx="1539875" cy="633413"/>
            </a:xfrm>
            <a:prstGeom prst="rect">
              <a:avLst/>
            </a:prstGeom>
            <a:solidFill>
              <a:schemeClr val="bg1"/>
            </a:solidFill>
            <a:ln>
              <a:solidFill>
                <a:schemeClr val="accent2">
                  <a:lumMod val="60000"/>
                  <a:lumOff val="40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nchorCtr="1"/>
            <a:lstStyle/>
            <a:p>
              <a:pPr indent="1588" algn="ctr">
                <a:spcBef>
                  <a:spcPct val="20000"/>
                </a:spcBef>
                <a:defRPr/>
              </a:pPr>
              <a:r>
                <a:rPr lang="en-US" sz="1800" dirty="0">
                  <a:solidFill>
                    <a:schemeClr val="tx1"/>
                  </a:solidFill>
                </a:rPr>
                <a:t>Testing/</a:t>
              </a:r>
            </a:p>
            <a:p>
              <a:pPr indent="1588" algn="ctr">
                <a:spcBef>
                  <a:spcPct val="20000"/>
                </a:spcBef>
                <a:defRPr/>
              </a:pPr>
              <a:r>
                <a:rPr lang="en-US" sz="1800" dirty="0">
                  <a:solidFill>
                    <a:schemeClr val="tx1"/>
                  </a:solidFill>
                </a:rPr>
                <a:t>Integration</a:t>
              </a:r>
            </a:p>
          </p:txBody>
        </p:sp>
        <p:sp>
          <p:nvSpPr>
            <p:cNvPr id="38" name="Rectangle 37"/>
            <p:cNvSpPr/>
            <p:nvPr/>
          </p:nvSpPr>
          <p:spPr bwMode="auto">
            <a:xfrm>
              <a:off x="7553325" y="6064250"/>
              <a:ext cx="1492250" cy="633413"/>
            </a:xfrm>
            <a:prstGeom prst="rect">
              <a:avLst/>
            </a:prstGeom>
            <a:noFill/>
            <a:ln>
              <a:solidFill>
                <a:schemeClr val="accent3">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nchor="ctr" anchorCtr="1"/>
            <a:lstStyle/>
            <a:p>
              <a:pPr indent="1588" algn="ctr">
                <a:spcBef>
                  <a:spcPct val="20000"/>
                </a:spcBef>
                <a:defRPr/>
              </a:pPr>
              <a:r>
                <a:rPr lang="en-US" sz="1800" dirty="0">
                  <a:solidFill>
                    <a:schemeClr val="tx1"/>
                  </a:solidFill>
                </a:rPr>
                <a:t>Delivery</a:t>
              </a:r>
            </a:p>
          </p:txBody>
        </p:sp>
        <p:cxnSp>
          <p:nvCxnSpPr>
            <p:cNvPr id="19474" name="Curved Connector 119"/>
            <p:cNvCxnSpPr>
              <a:cxnSpLocks noChangeShapeType="1"/>
              <a:stCxn id="33" idx="3"/>
              <a:endCxn id="34" idx="0"/>
            </p:cNvCxnSpPr>
            <p:nvPr/>
          </p:nvCxnSpPr>
          <p:spPr bwMode="auto">
            <a:xfrm>
              <a:off x="1530350" y="1357313"/>
              <a:ext cx="1092200" cy="654050"/>
            </a:xfrm>
            <a:prstGeom prst="curvedConnector2">
              <a:avLst/>
            </a:prstGeom>
            <a:noFill/>
            <a:ln w="38100" algn="ctr">
              <a:solidFill>
                <a:schemeClr val="tx1"/>
              </a:solidFill>
              <a:round/>
              <a:headEnd/>
              <a:tailEnd type="triangle" w="med" len="med"/>
            </a:ln>
          </p:spPr>
        </p:cxnSp>
        <p:cxnSp>
          <p:nvCxnSpPr>
            <p:cNvPr id="19475" name="Curved Connector 119"/>
            <p:cNvCxnSpPr>
              <a:cxnSpLocks noChangeShapeType="1"/>
              <a:stCxn id="34" idx="3"/>
              <a:endCxn id="35" idx="0"/>
            </p:cNvCxnSpPr>
            <p:nvPr/>
          </p:nvCxnSpPr>
          <p:spPr bwMode="auto">
            <a:xfrm>
              <a:off x="3556000" y="2263775"/>
              <a:ext cx="588963" cy="660400"/>
            </a:xfrm>
            <a:prstGeom prst="curvedConnector2">
              <a:avLst/>
            </a:prstGeom>
            <a:noFill/>
            <a:ln w="38100" algn="ctr">
              <a:solidFill>
                <a:schemeClr val="tx1"/>
              </a:solidFill>
              <a:round/>
              <a:headEnd/>
              <a:tailEnd type="triangle" w="med" len="med"/>
            </a:ln>
          </p:spPr>
        </p:cxnSp>
        <p:cxnSp>
          <p:nvCxnSpPr>
            <p:cNvPr id="19476" name="Curved Connector 119"/>
            <p:cNvCxnSpPr>
              <a:cxnSpLocks noChangeShapeType="1"/>
              <a:stCxn id="35" idx="3"/>
              <a:endCxn id="36" idx="0"/>
            </p:cNvCxnSpPr>
            <p:nvPr/>
          </p:nvCxnSpPr>
          <p:spPr bwMode="auto">
            <a:xfrm>
              <a:off x="4779963" y="3178175"/>
              <a:ext cx="860425" cy="793750"/>
            </a:xfrm>
            <a:prstGeom prst="curvedConnector2">
              <a:avLst/>
            </a:prstGeom>
            <a:noFill/>
            <a:ln w="38100" algn="ctr">
              <a:solidFill>
                <a:schemeClr val="tx1"/>
              </a:solidFill>
              <a:round/>
              <a:headEnd/>
              <a:tailEnd type="triangle" w="med" len="med"/>
            </a:ln>
          </p:spPr>
        </p:cxnSp>
        <p:cxnSp>
          <p:nvCxnSpPr>
            <p:cNvPr id="19477" name="Curved Connector 119"/>
            <p:cNvCxnSpPr>
              <a:cxnSpLocks noChangeShapeType="1"/>
              <a:stCxn id="36" idx="3"/>
              <a:endCxn id="37" idx="0"/>
            </p:cNvCxnSpPr>
            <p:nvPr/>
          </p:nvCxnSpPr>
          <p:spPr bwMode="auto">
            <a:xfrm>
              <a:off x="6665913" y="4224338"/>
              <a:ext cx="603250" cy="836612"/>
            </a:xfrm>
            <a:prstGeom prst="curvedConnector2">
              <a:avLst/>
            </a:prstGeom>
            <a:noFill/>
            <a:ln w="38100" algn="ctr">
              <a:solidFill>
                <a:schemeClr val="tx1"/>
              </a:solidFill>
              <a:round/>
              <a:headEnd/>
              <a:tailEnd type="triangle" w="med" len="med"/>
            </a:ln>
          </p:spPr>
        </p:cxnSp>
        <p:cxnSp>
          <p:nvCxnSpPr>
            <p:cNvPr id="19478" name="Curved Connector 119"/>
            <p:cNvCxnSpPr>
              <a:cxnSpLocks noChangeShapeType="1"/>
              <a:stCxn id="37" idx="3"/>
              <a:endCxn id="38" idx="0"/>
            </p:cNvCxnSpPr>
            <p:nvPr/>
          </p:nvCxnSpPr>
          <p:spPr bwMode="auto">
            <a:xfrm>
              <a:off x="8039100" y="5376863"/>
              <a:ext cx="260350" cy="687387"/>
            </a:xfrm>
            <a:prstGeom prst="curvedConnector2">
              <a:avLst/>
            </a:prstGeom>
            <a:noFill/>
            <a:ln w="38100" algn="ctr">
              <a:solidFill>
                <a:schemeClr val="tx1"/>
              </a:solidFill>
              <a:round/>
              <a:headEnd/>
              <a:tailEnd type="triangle" w="med" len="med"/>
            </a:ln>
          </p:spPr>
        </p:cxnSp>
        <p:cxnSp>
          <p:nvCxnSpPr>
            <p:cNvPr id="19479" name="Curved Connector 119"/>
            <p:cNvCxnSpPr>
              <a:cxnSpLocks noChangeShapeType="1"/>
              <a:stCxn id="34" idx="1"/>
              <a:endCxn id="33" idx="2"/>
            </p:cNvCxnSpPr>
            <p:nvPr/>
          </p:nvCxnSpPr>
          <p:spPr bwMode="auto">
            <a:xfrm rot="10800000">
              <a:off x="869950" y="1609725"/>
              <a:ext cx="819150" cy="654050"/>
            </a:xfrm>
            <a:prstGeom prst="curvedConnector2">
              <a:avLst/>
            </a:prstGeom>
            <a:noFill/>
            <a:ln w="38100" algn="ctr">
              <a:solidFill>
                <a:schemeClr val="tx1"/>
              </a:solidFill>
              <a:round/>
              <a:headEnd/>
              <a:tailEnd type="triangle" w="med" len="med"/>
            </a:ln>
          </p:spPr>
        </p:cxnSp>
        <p:cxnSp>
          <p:nvCxnSpPr>
            <p:cNvPr id="19480" name="Curved Connector 119"/>
            <p:cNvCxnSpPr>
              <a:cxnSpLocks noChangeShapeType="1"/>
              <a:stCxn id="35" idx="1"/>
              <a:endCxn id="34" idx="2"/>
            </p:cNvCxnSpPr>
            <p:nvPr/>
          </p:nvCxnSpPr>
          <p:spPr bwMode="auto">
            <a:xfrm rot="10800000">
              <a:off x="2622550" y="2517775"/>
              <a:ext cx="885825" cy="660400"/>
            </a:xfrm>
            <a:prstGeom prst="curvedConnector2">
              <a:avLst/>
            </a:prstGeom>
            <a:noFill/>
            <a:ln w="38100" algn="ctr">
              <a:solidFill>
                <a:schemeClr val="tx1"/>
              </a:solidFill>
              <a:round/>
              <a:headEnd/>
              <a:tailEnd type="triangle" w="med" len="med"/>
            </a:ln>
          </p:spPr>
        </p:cxnSp>
        <p:cxnSp>
          <p:nvCxnSpPr>
            <p:cNvPr id="19481" name="Curved Connector 119"/>
            <p:cNvCxnSpPr>
              <a:cxnSpLocks noChangeShapeType="1"/>
              <a:stCxn id="36" idx="1"/>
              <a:endCxn id="35" idx="2"/>
            </p:cNvCxnSpPr>
            <p:nvPr/>
          </p:nvCxnSpPr>
          <p:spPr bwMode="auto">
            <a:xfrm rot="10800000">
              <a:off x="4144963" y="3432175"/>
              <a:ext cx="469900" cy="792163"/>
            </a:xfrm>
            <a:prstGeom prst="curvedConnector2">
              <a:avLst/>
            </a:prstGeom>
            <a:noFill/>
            <a:ln w="38100" algn="ctr">
              <a:solidFill>
                <a:schemeClr val="tx1"/>
              </a:solidFill>
              <a:round/>
              <a:headEnd/>
              <a:tailEnd type="triangle" w="med" len="med"/>
            </a:ln>
          </p:spPr>
        </p:cxnSp>
        <p:cxnSp>
          <p:nvCxnSpPr>
            <p:cNvPr id="19482" name="Curved Connector 119"/>
            <p:cNvCxnSpPr>
              <a:cxnSpLocks noChangeShapeType="1"/>
              <a:stCxn id="37" idx="1"/>
              <a:endCxn id="36" idx="2"/>
            </p:cNvCxnSpPr>
            <p:nvPr/>
          </p:nvCxnSpPr>
          <p:spPr bwMode="auto">
            <a:xfrm rot="10800000">
              <a:off x="5640388" y="4478338"/>
              <a:ext cx="858837" cy="898525"/>
            </a:xfrm>
            <a:prstGeom prst="curvedConnector2">
              <a:avLst/>
            </a:prstGeom>
            <a:noFill/>
            <a:ln w="38100" algn="ctr">
              <a:solidFill>
                <a:schemeClr val="tx1"/>
              </a:solidFill>
              <a:round/>
              <a:headEnd/>
              <a:tailEnd type="triangle" w="med" len="med"/>
            </a:ln>
          </p:spPr>
        </p:cxnSp>
      </p:grpSp>
      <p:sp>
        <p:nvSpPr>
          <p:cNvPr id="19483" name="Rectangle 8"/>
          <p:cNvSpPr>
            <a:spLocks noChangeArrowheads="1"/>
          </p:cNvSpPr>
          <p:nvPr/>
        </p:nvSpPr>
        <p:spPr bwMode="auto">
          <a:xfrm>
            <a:off x="0" y="76200"/>
            <a:ext cx="914400" cy="457200"/>
          </a:xfrm>
          <a:prstGeom prst="rect">
            <a:avLst/>
          </a:prstGeom>
          <a:solidFill>
            <a:schemeClr val="tx1"/>
          </a:solidFill>
          <a:ln w="9525">
            <a:solidFill>
              <a:schemeClr val="tx1"/>
            </a:solidFill>
            <a:miter lim="800000"/>
            <a:headEnd/>
            <a:tailEnd/>
          </a:ln>
        </p:spPr>
        <p:txBody>
          <a:bodyPr wrap="none" anchor="ctr"/>
          <a:lstStyle/>
          <a:p>
            <a:pPr>
              <a:spcBef>
                <a:spcPct val="20000"/>
              </a:spcBef>
              <a:buFontTx/>
              <a:buChar char="•"/>
            </a:pPr>
            <a:endParaRPr lang="en-US"/>
          </a:p>
        </p:txBody>
      </p:sp>
      <p:sp>
        <p:nvSpPr>
          <p:cNvPr id="19484" name="Text Box 9"/>
          <p:cNvSpPr txBox="1">
            <a:spLocks noChangeArrowheads="1"/>
          </p:cNvSpPr>
          <p:nvPr/>
        </p:nvSpPr>
        <p:spPr bwMode="auto">
          <a:xfrm>
            <a:off x="0" y="152400"/>
            <a:ext cx="2057400" cy="307975"/>
          </a:xfrm>
          <a:prstGeom prst="rect">
            <a:avLst/>
          </a:prstGeom>
          <a:noFill/>
          <a:ln w="9525">
            <a:noFill/>
            <a:miter lim="800000"/>
            <a:headEnd/>
            <a:tailEnd/>
          </a:ln>
        </p:spPr>
        <p:txBody>
          <a:bodyPr>
            <a:spAutoFit/>
          </a:bodyPr>
          <a:lstStyle/>
          <a:p>
            <a:pPr>
              <a:spcBef>
                <a:spcPct val="50000"/>
              </a:spcBef>
            </a:pPr>
            <a:r>
              <a:rPr lang="en-US" sz="1400" b="1" i="1" dirty="0">
                <a:solidFill>
                  <a:schemeClr val="bg1"/>
                </a:solidFill>
              </a:rPr>
              <a:t>  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smtClean="0"/>
              <a:t>Stakeholder Assessment</a:t>
            </a:r>
          </a:p>
        </p:txBody>
      </p:sp>
      <p:sp>
        <p:nvSpPr>
          <p:cNvPr id="27650" name="Footer Placeholder 3"/>
          <p:cNvSpPr>
            <a:spLocks noGrp="1"/>
          </p:cNvSpPr>
          <p:nvPr>
            <p:ph type="ftr" sz="quarter" idx="11"/>
          </p:nvPr>
        </p:nvSpPr>
        <p:spPr>
          <a:noFill/>
        </p:spPr>
        <p:txBody>
          <a:bodyPr/>
          <a:lstStyle/>
          <a:p>
            <a:r>
              <a:rPr lang="en-US" smtClean="0"/>
              <a:t> Anderson, Beres,Shaw, Valadez</a:t>
            </a:r>
          </a:p>
        </p:txBody>
      </p:sp>
      <p:sp>
        <p:nvSpPr>
          <p:cNvPr id="27651" name="Slide Number Placeholder 4"/>
          <p:cNvSpPr>
            <a:spLocks noGrp="1"/>
          </p:cNvSpPr>
          <p:nvPr>
            <p:ph type="sldNum" sz="quarter" idx="12"/>
          </p:nvPr>
        </p:nvSpPr>
        <p:spPr>
          <a:noFill/>
        </p:spPr>
        <p:txBody>
          <a:bodyPr/>
          <a:lstStyle/>
          <a:p>
            <a:fld id="{3AF9F9E0-714D-4D42-A3BC-F22EA65A8736}" type="slidenum">
              <a:rPr lang="en-US" smtClean="0"/>
              <a:pPr/>
              <a:t>7</a:t>
            </a:fld>
            <a:endParaRPr lang="en-US" smtClean="0"/>
          </a:p>
        </p:txBody>
      </p:sp>
      <p:grpSp>
        <p:nvGrpSpPr>
          <p:cNvPr id="8" name="Group 7"/>
          <p:cNvGrpSpPr>
            <a:grpSpLocks noChangeAspect="1"/>
          </p:cNvGrpSpPr>
          <p:nvPr/>
        </p:nvGrpSpPr>
        <p:grpSpPr>
          <a:xfrm>
            <a:off x="990219" y="1311783"/>
            <a:ext cx="7163562" cy="4996434"/>
            <a:chOff x="76200" y="457200"/>
            <a:chExt cx="9067800" cy="6324600"/>
          </a:xfrm>
        </p:grpSpPr>
        <p:cxnSp>
          <p:nvCxnSpPr>
            <p:cNvPr id="9" name="AutoShape 50"/>
            <p:cNvCxnSpPr>
              <a:cxnSpLocks noChangeShapeType="1"/>
              <a:stCxn id="20" idx="3"/>
              <a:endCxn id="10" idx="0"/>
            </p:cNvCxnSpPr>
            <p:nvPr/>
          </p:nvCxnSpPr>
          <p:spPr bwMode="auto">
            <a:xfrm flipH="1">
              <a:off x="4914900" y="1390650"/>
              <a:ext cx="955675" cy="2571750"/>
            </a:xfrm>
            <a:prstGeom prst="straightConnector1">
              <a:avLst/>
            </a:prstGeom>
            <a:noFill/>
            <a:ln w="38100">
              <a:solidFill>
                <a:schemeClr val="tx1"/>
              </a:solidFill>
              <a:round/>
              <a:headEnd/>
              <a:tailEnd/>
            </a:ln>
          </p:spPr>
        </p:cxnSp>
        <p:sp>
          <p:nvSpPr>
            <p:cNvPr id="10" name="Oval 53"/>
            <p:cNvSpPr>
              <a:spLocks noChangeArrowheads="1"/>
            </p:cNvSpPr>
            <p:nvPr/>
          </p:nvSpPr>
          <p:spPr bwMode="auto">
            <a:xfrm>
              <a:off x="4419600" y="3962400"/>
              <a:ext cx="990600" cy="762000"/>
            </a:xfrm>
            <a:prstGeom prst="ellipse">
              <a:avLst/>
            </a:prstGeom>
            <a:solidFill>
              <a:srgbClr val="000099"/>
            </a:solidFill>
            <a:ln w="9525">
              <a:solidFill>
                <a:schemeClr val="tx1"/>
              </a:solidFill>
              <a:round/>
              <a:headEnd/>
              <a:tailEnd/>
            </a:ln>
          </p:spPr>
          <p:txBody>
            <a:bodyPr wrap="none" anchor="ctr"/>
            <a:lstStyle/>
            <a:p>
              <a:pPr algn="ctr"/>
              <a:r>
                <a:rPr lang="en-US" sz="1600">
                  <a:solidFill>
                    <a:schemeClr val="bg1"/>
                  </a:solidFill>
                </a:rPr>
                <a:t>SSES</a:t>
              </a:r>
            </a:p>
          </p:txBody>
        </p:sp>
        <p:sp>
          <p:nvSpPr>
            <p:cNvPr id="11" name="Line 7"/>
            <p:cNvSpPr>
              <a:spLocks noChangeShapeType="1"/>
            </p:cNvSpPr>
            <p:nvPr/>
          </p:nvSpPr>
          <p:spPr bwMode="auto">
            <a:xfrm>
              <a:off x="304800" y="4343400"/>
              <a:ext cx="8686800" cy="0"/>
            </a:xfrm>
            <a:prstGeom prst="line">
              <a:avLst/>
            </a:prstGeom>
            <a:noFill/>
            <a:ln w="76200">
              <a:solidFill>
                <a:schemeClr val="tx1"/>
              </a:solidFill>
              <a:prstDash val="dash"/>
              <a:round/>
              <a:headEnd/>
              <a:tailEnd/>
            </a:ln>
          </p:spPr>
          <p:txBody>
            <a:bodyPr/>
            <a:lstStyle/>
            <a:p>
              <a:endParaRPr lang="en-US" sz="1600"/>
            </a:p>
          </p:txBody>
        </p:sp>
        <p:sp>
          <p:nvSpPr>
            <p:cNvPr id="12" name="Oval 6"/>
            <p:cNvSpPr>
              <a:spLocks noChangeArrowheads="1"/>
            </p:cNvSpPr>
            <p:nvPr/>
          </p:nvSpPr>
          <p:spPr bwMode="auto">
            <a:xfrm>
              <a:off x="3886200" y="3810000"/>
              <a:ext cx="1524000" cy="1066800"/>
            </a:xfrm>
            <a:prstGeom prst="ellipse">
              <a:avLst/>
            </a:prstGeom>
            <a:solidFill>
              <a:srgbClr val="000099"/>
            </a:solidFill>
            <a:ln w="9525">
              <a:solidFill>
                <a:schemeClr val="tx1"/>
              </a:solidFill>
              <a:round/>
              <a:headEnd/>
              <a:tailEnd/>
            </a:ln>
          </p:spPr>
          <p:txBody>
            <a:bodyPr wrap="none" anchor="ctr"/>
            <a:lstStyle/>
            <a:p>
              <a:pPr algn="ctr"/>
              <a:r>
                <a:rPr lang="en-US" sz="1600">
                  <a:solidFill>
                    <a:schemeClr val="bg1"/>
                  </a:solidFill>
                </a:rPr>
                <a:t>SSES</a:t>
              </a:r>
            </a:p>
          </p:txBody>
        </p:sp>
        <p:sp>
          <p:nvSpPr>
            <p:cNvPr id="13" name="Text Box 8"/>
            <p:cNvSpPr txBox="1">
              <a:spLocks noChangeArrowheads="1"/>
            </p:cNvSpPr>
            <p:nvPr/>
          </p:nvSpPr>
          <p:spPr bwMode="auto">
            <a:xfrm>
              <a:off x="120651" y="4343400"/>
              <a:ext cx="1266576" cy="428549"/>
            </a:xfrm>
            <a:prstGeom prst="rect">
              <a:avLst/>
            </a:prstGeom>
            <a:noFill/>
            <a:ln w="9525">
              <a:noFill/>
              <a:miter lim="800000"/>
              <a:headEnd/>
              <a:tailEnd/>
            </a:ln>
          </p:spPr>
          <p:txBody>
            <a:bodyPr wrap="none">
              <a:spAutoFit/>
            </a:bodyPr>
            <a:lstStyle/>
            <a:p>
              <a:r>
                <a:rPr lang="en-US" sz="1600"/>
                <a:t>Internal</a:t>
              </a:r>
            </a:p>
          </p:txBody>
        </p:sp>
        <p:sp>
          <p:nvSpPr>
            <p:cNvPr id="14" name="Text Box 9"/>
            <p:cNvSpPr txBox="1">
              <a:spLocks noChangeArrowheads="1"/>
            </p:cNvSpPr>
            <p:nvPr/>
          </p:nvSpPr>
          <p:spPr bwMode="auto">
            <a:xfrm>
              <a:off x="76200" y="3886200"/>
              <a:ext cx="1311216" cy="428549"/>
            </a:xfrm>
            <a:prstGeom prst="rect">
              <a:avLst/>
            </a:prstGeom>
            <a:noFill/>
            <a:ln w="9525">
              <a:noFill/>
              <a:miter lim="800000"/>
              <a:headEnd/>
              <a:tailEnd/>
            </a:ln>
          </p:spPr>
          <p:txBody>
            <a:bodyPr wrap="none">
              <a:spAutoFit/>
            </a:bodyPr>
            <a:lstStyle/>
            <a:p>
              <a:r>
                <a:rPr lang="en-US" sz="1600"/>
                <a:t>External</a:t>
              </a:r>
            </a:p>
          </p:txBody>
        </p:sp>
        <p:sp>
          <p:nvSpPr>
            <p:cNvPr id="15" name="Oval 11"/>
            <p:cNvSpPr>
              <a:spLocks noChangeArrowheads="1"/>
            </p:cNvSpPr>
            <p:nvPr/>
          </p:nvSpPr>
          <p:spPr bwMode="auto">
            <a:xfrm>
              <a:off x="1066800" y="2438400"/>
              <a:ext cx="1066800" cy="914400"/>
            </a:xfrm>
            <a:prstGeom prst="ellipse">
              <a:avLst/>
            </a:prstGeom>
            <a:solidFill>
              <a:srgbClr val="3366FF"/>
            </a:solidFill>
            <a:ln w="9525">
              <a:solidFill>
                <a:schemeClr val="tx1"/>
              </a:solidFill>
              <a:round/>
              <a:headEnd/>
              <a:tailEnd/>
            </a:ln>
          </p:spPr>
          <p:txBody>
            <a:bodyPr wrap="none" anchor="ctr"/>
            <a:lstStyle/>
            <a:p>
              <a:pPr algn="ctr"/>
              <a:r>
                <a:rPr lang="en-US" sz="1050">
                  <a:solidFill>
                    <a:schemeClr val="bg1"/>
                  </a:solidFill>
                </a:rPr>
                <a:t>Customer</a:t>
              </a:r>
            </a:p>
          </p:txBody>
        </p:sp>
        <p:sp>
          <p:nvSpPr>
            <p:cNvPr id="16" name="Oval 12"/>
            <p:cNvSpPr>
              <a:spLocks noChangeArrowheads="1"/>
            </p:cNvSpPr>
            <p:nvPr/>
          </p:nvSpPr>
          <p:spPr bwMode="auto">
            <a:xfrm>
              <a:off x="2362200" y="838200"/>
              <a:ext cx="1066800" cy="914400"/>
            </a:xfrm>
            <a:prstGeom prst="ellipse">
              <a:avLst/>
            </a:prstGeom>
            <a:solidFill>
              <a:srgbClr val="CCECFF"/>
            </a:solidFill>
            <a:ln w="9525">
              <a:solidFill>
                <a:schemeClr val="tx1"/>
              </a:solidFill>
              <a:round/>
              <a:headEnd/>
              <a:tailEnd/>
            </a:ln>
          </p:spPr>
          <p:txBody>
            <a:bodyPr wrap="none" anchor="ctr"/>
            <a:lstStyle/>
            <a:p>
              <a:pPr algn="ctr"/>
              <a:r>
                <a:rPr lang="en-US" sz="1050"/>
                <a:t>Government</a:t>
              </a:r>
            </a:p>
          </p:txBody>
        </p:sp>
        <p:sp>
          <p:nvSpPr>
            <p:cNvPr id="17" name="Oval 13"/>
            <p:cNvSpPr>
              <a:spLocks noChangeArrowheads="1"/>
            </p:cNvSpPr>
            <p:nvPr/>
          </p:nvSpPr>
          <p:spPr bwMode="auto">
            <a:xfrm>
              <a:off x="4191000" y="914400"/>
              <a:ext cx="1066800" cy="914400"/>
            </a:xfrm>
            <a:prstGeom prst="ellipse">
              <a:avLst/>
            </a:prstGeom>
            <a:solidFill>
              <a:srgbClr val="009999"/>
            </a:solidFill>
            <a:ln w="9525">
              <a:solidFill>
                <a:schemeClr val="tx1"/>
              </a:solidFill>
              <a:round/>
              <a:headEnd/>
              <a:tailEnd/>
            </a:ln>
          </p:spPr>
          <p:txBody>
            <a:bodyPr wrap="none" anchor="ctr"/>
            <a:lstStyle/>
            <a:p>
              <a:pPr algn="ctr"/>
              <a:r>
                <a:rPr lang="en-US" sz="1050"/>
                <a:t>Community</a:t>
              </a:r>
            </a:p>
          </p:txBody>
        </p:sp>
        <p:sp>
          <p:nvSpPr>
            <p:cNvPr id="18" name="Oval 14"/>
            <p:cNvSpPr>
              <a:spLocks noChangeArrowheads="1"/>
            </p:cNvSpPr>
            <p:nvPr/>
          </p:nvSpPr>
          <p:spPr bwMode="auto">
            <a:xfrm>
              <a:off x="6858000" y="1828800"/>
              <a:ext cx="1066800" cy="914400"/>
            </a:xfrm>
            <a:prstGeom prst="ellipse">
              <a:avLst/>
            </a:prstGeom>
            <a:solidFill>
              <a:srgbClr val="00FF00"/>
            </a:solidFill>
            <a:ln w="9525">
              <a:solidFill>
                <a:schemeClr val="tx1"/>
              </a:solidFill>
              <a:round/>
              <a:headEnd/>
              <a:tailEnd/>
            </a:ln>
          </p:spPr>
          <p:txBody>
            <a:bodyPr wrap="none" anchor="ctr"/>
            <a:lstStyle/>
            <a:p>
              <a:pPr algn="ctr"/>
              <a:r>
                <a:rPr lang="en-US" sz="1050"/>
                <a:t>Suppliers</a:t>
              </a:r>
            </a:p>
          </p:txBody>
        </p:sp>
        <p:sp>
          <p:nvSpPr>
            <p:cNvPr id="19" name="Oval 15"/>
            <p:cNvSpPr>
              <a:spLocks noChangeArrowheads="1"/>
            </p:cNvSpPr>
            <p:nvPr/>
          </p:nvSpPr>
          <p:spPr bwMode="auto">
            <a:xfrm>
              <a:off x="7086600" y="3124200"/>
              <a:ext cx="1066800" cy="914400"/>
            </a:xfrm>
            <a:prstGeom prst="ellipse">
              <a:avLst/>
            </a:prstGeom>
            <a:solidFill>
              <a:srgbClr val="FFFF00"/>
            </a:solidFill>
            <a:ln w="9525">
              <a:solidFill>
                <a:schemeClr val="tx1"/>
              </a:solidFill>
              <a:round/>
              <a:headEnd/>
              <a:tailEnd/>
            </a:ln>
          </p:spPr>
          <p:txBody>
            <a:bodyPr wrap="none" anchor="ctr"/>
            <a:lstStyle/>
            <a:p>
              <a:pPr algn="ctr"/>
              <a:r>
                <a:rPr lang="en-US" sz="1050"/>
                <a:t>Competitors</a:t>
              </a:r>
            </a:p>
          </p:txBody>
        </p:sp>
        <p:sp>
          <p:nvSpPr>
            <p:cNvPr id="20" name="Oval 16"/>
            <p:cNvSpPr>
              <a:spLocks noChangeArrowheads="1"/>
            </p:cNvSpPr>
            <p:nvPr/>
          </p:nvSpPr>
          <p:spPr bwMode="auto">
            <a:xfrm>
              <a:off x="5715000" y="609600"/>
              <a:ext cx="1066800" cy="914400"/>
            </a:xfrm>
            <a:prstGeom prst="ellipse">
              <a:avLst/>
            </a:prstGeom>
            <a:solidFill>
              <a:srgbClr val="FF0000"/>
            </a:solidFill>
            <a:ln w="9525" algn="ctr">
              <a:solidFill>
                <a:schemeClr val="tx1"/>
              </a:solidFill>
              <a:round/>
              <a:headEnd/>
              <a:tailEnd/>
            </a:ln>
            <a:effectLst/>
          </p:spPr>
          <p:txBody>
            <a:bodyPr wrap="none" anchor="ctr"/>
            <a:lstStyle/>
            <a:p>
              <a:pPr algn="ctr"/>
              <a:r>
                <a:rPr lang="en-US" sz="1050" dirty="0">
                  <a:solidFill>
                    <a:schemeClr val="bg1"/>
                  </a:solidFill>
                </a:rPr>
                <a:t>Enemy</a:t>
              </a:r>
            </a:p>
          </p:txBody>
        </p:sp>
        <p:sp>
          <p:nvSpPr>
            <p:cNvPr id="21" name="Oval 17"/>
            <p:cNvSpPr>
              <a:spLocks noChangeArrowheads="1"/>
            </p:cNvSpPr>
            <p:nvPr/>
          </p:nvSpPr>
          <p:spPr bwMode="auto">
            <a:xfrm>
              <a:off x="2286000" y="5410200"/>
              <a:ext cx="1066800" cy="914400"/>
            </a:xfrm>
            <a:prstGeom prst="ellipse">
              <a:avLst/>
            </a:prstGeom>
            <a:solidFill>
              <a:srgbClr val="808080"/>
            </a:solidFill>
            <a:ln w="9525">
              <a:solidFill>
                <a:schemeClr val="tx1"/>
              </a:solidFill>
              <a:round/>
              <a:headEnd/>
              <a:tailEnd/>
            </a:ln>
          </p:spPr>
          <p:txBody>
            <a:bodyPr wrap="none" anchor="ctr"/>
            <a:lstStyle/>
            <a:p>
              <a:pPr algn="ctr"/>
              <a:r>
                <a:rPr lang="en-US" sz="1050"/>
                <a:t>ESS/SSES</a:t>
              </a:r>
            </a:p>
            <a:p>
              <a:pPr algn="ctr"/>
              <a:r>
                <a:rPr lang="en-US" sz="1050"/>
                <a:t>Team</a:t>
              </a:r>
            </a:p>
          </p:txBody>
        </p:sp>
        <p:sp>
          <p:nvSpPr>
            <p:cNvPr id="22" name="Oval 18"/>
            <p:cNvSpPr>
              <a:spLocks noChangeArrowheads="1"/>
            </p:cNvSpPr>
            <p:nvPr/>
          </p:nvSpPr>
          <p:spPr bwMode="auto">
            <a:xfrm>
              <a:off x="5791200" y="5181600"/>
              <a:ext cx="1066800" cy="914400"/>
            </a:xfrm>
            <a:prstGeom prst="ellipse">
              <a:avLst/>
            </a:prstGeom>
            <a:solidFill>
              <a:srgbClr val="FF5B5B"/>
            </a:solidFill>
            <a:ln w="9525">
              <a:solidFill>
                <a:schemeClr val="tx1"/>
              </a:solidFill>
              <a:round/>
              <a:headEnd/>
              <a:tailEnd/>
            </a:ln>
          </p:spPr>
          <p:txBody>
            <a:bodyPr wrap="none" anchor="ctr"/>
            <a:lstStyle/>
            <a:p>
              <a:pPr algn="ctr"/>
              <a:r>
                <a:rPr lang="en-US" sz="1050" i="1" dirty="0"/>
                <a:t>Other</a:t>
              </a:r>
              <a:r>
                <a:rPr lang="en-US" sz="1050" dirty="0"/>
                <a:t> </a:t>
              </a:r>
            </a:p>
            <a:p>
              <a:pPr algn="ctr"/>
              <a:r>
                <a:rPr lang="en-US" sz="1050" dirty="0"/>
                <a:t>Company</a:t>
              </a:r>
            </a:p>
          </p:txBody>
        </p:sp>
        <p:sp>
          <p:nvSpPr>
            <p:cNvPr id="23" name="Oval 20"/>
            <p:cNvSpPr>
              <a:spLocks noChangeArrowheads="1"/>
            </p:cNvSpPr>
            <p:nvPr/>
          </p:nvSpPr>
          <p:spPr bwMode="auto">
            <a:xfrm>
              <a:off x="1066800" y="1981200"/>
              <a:ext cx="914400" cy="685800"/>
            </a:xfrm>
            <a:prstGeom prst="ellipse">
              <a:avLst/>
            </a:prstGeom>
            <a:solidFill>
              <a:srgbClr val="9BB3FF"/>
            </a:solidFill>
            <a:ln w="9525">
              <a:solidFill>
                <a:schemeClr val="tx1"/>
              </a:solidFill>
              <a:round/>
              <a:headEnd/>
              <a:tailEnd/>
            </a:ln>
          </p:spPr>
          <p:txBody>
            <a:bodyPr wrap="none" anchor="ctr"/>
            <a:lstStyle/>
            <a:p>
              <a:pPr algn="ctr"/>
              <a:r>
                <a:rPr lang="en-US" sz="1000"/>
                <a:t>Site Users</a:t>
              </a:r>
            </a:p>
          </p:txBody>
        </p:sp>
        <p:sp>
          <p:nvSpPr>
            <p:cNvPr id="24" name="Oval 21"/>
            <p:cNvSpPr>
              <a:spLocks noChangeArrowheads="1"/>
            </p:cNvSpPr>
            <p:nvPr/>
          </p:nvSpPr>
          <p:spPr bwMode="auto">
            <a:xfrm>
              <a:off x="304800" y="2819400"/>
              <a:ext cx="914400" cy="685800"/>
            </a:xfrm>
            <a:prstGeom prst="ellipse">
              <a:avLst/>
            </a:prstGeom>
            <a:solidFill>
              <a:srgbClr val="9BB3FF"/>
            </a:solidFill>
            <a:ln w="66675" cmpd="thinThick">
              <a:solidFill>
                <a:schemeClr val="tx1"/>
              </a:solidFill>
              <a:round/>
              <a:headEnd/>
              <a:tailEnd/>
            </a:ln>
          </p:spPr>
          <p:txBody>
            <a:bodyPr wrap="none" anchor="ctr"/>
            <a:lstStyle/>
            <a:p>
              <a:pPr algn="ctr"/>
              <a:r>
                <a:rPr lang="en-US" sz="1000"/>
                <a:t>ESS </a:t>
              </a:r>
            </a:p>
            <a:p>
              <a:pPr algn="ctr"/>
              <a:r>
                <a:rPr lang="en-US" sz="1000"/>
                <a:t>Operators</a:t>
              </a:r>
            </a:p>
          </p:txBody>
        </p:sp>
        <p:sp>
          <p:nvSpPr>
            <p:cNvPr id="25" name="Oval 22"/>
            <p:cNvSpPr>
              <a:spLocks noChangeArrowheads="1"/>
            </p:cNvSpPr>
            <p:nvPr/>
          </p:nvSpPr>
          <p:spPr bwMode="auto">
            <a:xfrm>
              <a:off x="990600" y="3124200"/>
              <a:ext cx="914400" cy="762000"/>
            </a:xfrm>
            <a:prstGeom prst="ellipse">
              <a:avLst/>
            </a:prstGeom>
            <a:solidFill>
              <a:srgbClr val="9BB3FF"/>
            </a:solidFill>
            <a:ln w="9525">
              <a:solidFill>
                <a:schemeClr val="tx1"/>
              </a:solidFill>
              <a:round/>
              <a:headEnd/>
              <a:tailEnd/>
            </a:ln>
          </p:spPr>
          <p:txBody>
            <a:bodyPr wrap="none" anchor="ctr"/>
            <a:lstStyle/>
            <a:p>
              <a:pPr algn="ctr"/>
              <a:r>
                <a:rPr lang="en-US" sz="700"/>
                <a:t>Security </a:t>
              </a:r>
            </a:p>
            <a:p>
              <a:pPr algn="ctr"/>
              <a:r>
                <a:rPr lang="en-US" sz="700"/>
                <a:t>Forces/</a:t>
              </a:r>
            </a:p>
            <a:p>
              <a:pPr algn="ctr"/>
              <a:r>
                <a:rPr lang="en-US" sz="700"/>
                <a:t>First </a:t>
              </a:r>
            </a:p>
            <a:p>
              <a:pPr algn="ctr"/>
              <a:r>
                <a:rPr lang="en-US" sz="700"/>
                <a:t>Responders</a:t>
              </a:r>
            </a:p>
          </p:txBody>
        </p:sp>
        <p:sp>
          <p:nvSpPr>
            <p:cNvPr id="26" name="Oval 23"/>
            <p:cNvSpPr>
              <a:spLocks noChangeArrowheads="1"/>
            </p:cNvSpPr>
            <p:nvPr/>
          </p:nvSpPr>
          <p:spPr bwMode="auto">
            <a:xfrm>
              <a:off x="1752600" y="2133600"/>
              <a:ext cx="914400" cy="685800"/>
            </a:xfrm>
            <a:prstGeom prst="ellipse">
              <a:avLst/>
            </a:prstGeom>
            <a:solidFill>
              <a:srgbClr val="9BB3FF"/>
            </a:solidFill>
            <a:ln w="9525">
              <a:solidFill>
                <a:schemeClr val="tx1"/>
              </a:solidFill>
              <a:round/>
              <a:headEnd/>
              <a:tailEnd/>
            </a:ln>
          </p:spPr>
          <p:txBody>
            <a:bodyPr wrap="none" anchor="ctr"/>
            <a:lstStyle/>
            <a:p>
              <a:pPr algn="ctr"/>
              <a:r>
                <a:rPr lang="en-US" sz="1000"/>
                <a:t>Legal/PR</a:t>
              </a:r>
            </a:p>
          </p:txBody>
        </p:sp>
        <p:sp>
          <p:nvSpPr>
            <p:cNvPr id="27" name="Oval 24"/>
            <p:cNvSpPr>
              <a:spLocks noChangeArrowheads="1"/>
            </p:cNvSpPr>
            <p:nvPr/>
          </p:nvSpPr>
          <p:spPr bwMode="auto">
            <a:xfrm>
              <a:off x="1447800" y="990600"/>
              <a:ext cx="990600" cy="685800"/>
            </a:xfrm>
            <a:prstGeom prst="ellipse">
              <a:avLst/>
            </a:prstGeom>
            <a:solidFill>
              <a:schemeClr val="accent1"/>
            </a:solidFill>
            <a:ln w="9525">
              <a:solidFill>
                <a:schemeClr val="tx1"/>
              </a:solidFill>
              <a:round/>
              <a:headEnd/>
              <a:tailEnd/>
            </a:ln>
          </p:spPr>
          <p:txBody>
            <a:bodyPr wrap="none" anchor="ctr"/>
            <a:lstStyle/>
            <a:p>
              <a:pPr algn="ctr"/>
              <a:r>
                <a:rPr lang="en-US" sz="1000"/>
                <a:t>Law </a:t>
              </a:r>
            </a:p>
            <a:p>
              <a:pPr algn="ctr"/>
              <a:r>
                <a:rPr lang="en-US" sz="1000"/>
                <a:t>Enforcement/</a:t>
              </a:r>
            </a:p>
            <a:p>
              <a:pPr algn="ctr"/>
              <a:r>
                <a:rPr lang="en-US" sz="1000"/>
                <a:t>Military</a:t>
              </a:r>
            </a:p>
          </p:txBody>
        </p:sp>
        <p:sp>
          <p:nvSpPr>
            <p:cNvPr id="28" name="Oval 25"/>
            <p:cNvSpPr>
              <a:spLocks noChangeArrowheads="1"/>
            </p:cNvSpPr>
            <p:nvPr/>
          </p:nvSpPr>
          <p:spPr bwMode="auto">
            <a:xfrm>
              <a:off x="2971800" y="457200"/>
              <a:ext cx="914400" cy="685800"/>
            </a:xfrm>
            <a:prstGeom prst="ellipse">
              <a:avLst/>
            </a:prstGeom>
            <a:solidFill>
              <a:schemeClr val="accent1"/>
            </a:solidFill>
            <a:ln w="9525">
              <a:solidFill>
                <a:schemeClr val="tx1"/>
              </a:solidFill>
              <a:round/>
              <a:headEnd/>
              <a:tailEnd/>
            </a:ln>
          </p:spPr>
          <p:txBody>
            <a:bodyPr wrap="none" anchor="ctr"/>
            <a:lstStyle/>
            <a:p>
              <a:pPr algn="ctr"/>
              <a:r>
                <a:rPr lang="en-US" sz="1000"/>
                <a:t>Zoning and</a:t>
              </a:r>
            </a:p>
            <a:p>
              <a:pPr algn="ctr"/>
              <a:r>
                <a:rPr lang="en-US" sz="1000"/>
                <a:t>Regulatory</a:t>
              </a:r>
            </a:p>
          </p:txBody>
        </p:sp>
        <p:sp>
          <p:nvSpPr>
            <p:cNvPr id="29" name="Oval 26"/>
            <p:cNvSpPr>
              <a:spLocks noChangeArrowheads="1"/>
            </p:cNvSpPr>
            <p:nvPr/>
          </p:nvSpPr>
          <p:spPr bwMode="auto">
            <a:xfrm>
              <a:off x="1981200" y="457200"/>
              <a:ext cx="914400" cy="685800"/>
            </a:xfrm>
            <a:prstGeom prst="ellipse">
              <a:avLst/>
            </a:prstGeom>
            <a:solidFill>
              <a:schemeClr val="accent1"/>
            </a:solidFill>
            <a:ln w="9525">
              <a:solidFill>
                <a:schemeClr val="tx1"/>
              </a:solidFill>
              <a:round/>
              <a:headEnd/>
              <a:tailEnd/>
            </a:ln>
          </p:spPr>
          <p:txBody>
            <a:bodyPr wrap="none" anchor="ctr"/>
            <a:lstStyle/>
            <a:p>
              <a:pPr algn="ctr"/>
              <a:r>
                <a:rPr lang="en-US" sz="700"/>
                <a:t>Environmental</a:t>
              </a:r>
            </a:p>
            <a:p>
              <a:pPr algn="ctr"/>
              <a:r>
                <a:rPr lang="en-US" sz="700"/>
                <a:t>Protection</a:t>
              </a:r>
            </a:p>
          </p:txBody>
        </p:sp>
        <p:sp>
          <p:nvSpPr>
            <p:cNvPr id="30" name="Oval 27"/>
            <p:cNvSpPr>
              <a:spLocks noChangeArrowheads="1"/>
            </p:cNvSpPr>
            <p:nvPr/>
          </p:nvSpPr>
          <p:spPr bwMode="auto">
            <a:xfrm>
              <a:off x="4267200" y="457200"/>
              <a:ext cx="914400" cy="685800"/>
            </a:xfrm>
            <a:prstGeom prst="ellipse">
              <a:avLst/>
            </a:prstGeom>
            <a:solidFill>
              <a:srgbClr val="00C5C0"/>
            </a:solidFill>
            <a:ln w="9525">
              <a:solidFill>
                <a:schemeClr val="tx1"/>
              </a:solidFill>
              <a:round/>
              <a:headEnd/>
              <a:tailEnd/>
            </a:ln>
          </p:spPr>
          <p:txBody>
            <a:bodyPr wrap="none" anchor="ctr"/>
            <a:lstStyle/>
            <a:p>
              <a:pPr algn="ctr"/>
              <a:r>
                <a:rPr lang="en-US" sz="1000"/>
                <a:t>Neighbors</a:t>
              </a:r>
            </a:p>
          </p:txBody>
        </p:sp>
        <p:sp>
          <p:nvSpPr>
            <p:cNvPr id="31" name="Oval 28"/>
            <p:cNvSpPr>
              <a:spLocks noChangeArrowheads="1"/>
            </p:cNvSpPr>
            <p:nvPr/>
          </p:nvSpPr>
          <p:spPr bwMode="auto">
            <a:xfrm>
              <a:off x="4495800" y="1524000"/>
              <a:ext cx="914400" cy="685800"/>
            </a:xfrm>
            <a:prstGeom prst="ellipse">
              <a:avLst/>
            </a:prstGeom>
            <a:solidFill>
              <a:srgbClr val="00C5C0"/>
            </a:solidFill>
            <a:ln w="9525">
              <a:solidFill>
                <a:schemeClr val="tx1"/>
              </a:solidFill>
              <a:round/>
              <a:headEnd/>
              <a:tailEnd/>
            </a:ln>
          </p:spPr>
          <p:txBody>
            <a:bodyPr wrap="none" anchor="ctr"/>
            <a:lstStyle/>
            <a:p>
              <a:pPr algn="ctr"/>
              <a:r>
                <a:rPr lang="en-US" sz="1000"/>
                <a:t>Collateral</a:t>
              </a:r>
            </a:p>
            <a:p>
              <a:pPr algn="ctr"/>
              <a:r>
                <a:rPr lang="en-US" sz="1000"/>
                <a:t>Participants</a:t>
              </a:r>
            </a:p>
          </p:txBody>
        </p:sp>
        <p:sp>
          <p:nvSpPr>
            <p:cNvPr id="32" name="Oval 29"/>
            <p:cNvSpPr>
              <a:spLocks noChangeArrowheads="1"/>
            </p:cNvSpPr>
            <p:nvPr/>
          </p:nvSpPr>
          <p:spPr bwMode="auto">
            <a:xfrm>
              <a:off x="7848600" y="2057400"/>
              <a:ext cx="914400" cy="762000"/>
            </a:xfrm>
            <a:prstGeom prst="ellipse">
              <a:avLst/>
            </a:prstGeom>
            <a:solidFill>
              <a:srgbClr val="69FF69"/>
            </a:solidFill>
            <a:ln w="9525">
              <a:solidFill>
                <a:schemeClr val="tx1"/>
              </a:solidFill>
              <a:round/>
              <a:headEnd/>
              <a:tailEnd/>
            </a:ln>
          </p:spPr>
          <p:txBody>
            <a:bodyPr wrap="none" anchor="ctr"/>
            <a:lstStyle/>
            <a:p>
              <a:pPr algn="ctr"/>
              <a:r>
                <a:rPr lang="en-US" sz="700"/>
                <a:t>Sensor </a:t>
              </a:r>
            </a:p>
            <a:p>
              <a:pPr algn="ctr"/>
              <a:r>
                <a:rPr lang="en-US" sz="700"/>
                <a:t>Designers/</a:t>
              </a:r>
            </a:p>
            <a:p>
              <a:pPr algn="ctr"/>
              <a:r>
                <a:rPr lang="en-US" sz="700"/>
                <a:t>Manufacturers/</a:t>
              </a:r>
            </a:p>
            <a:p>
              <a:pPr algn="ctr"/>
              <a:r>
                <a:rPr lang="en-US" sz="700"/>
                <a:t>Vendors</a:t>
              </a:r>
            </a:p>
          </p:txBody>
        </p:sp>
        <p:sp>
          <p:nvSpPr>
            <p:cNvPr id="33" name="Oval 30"/>
            <p:cNvSpPr>
              <a:spLocks noChangeArrowheads="1"/>
            </p:cNvSpPr>
            <p:nvPr/>
          </p:nvSpPr>
          <p:spPr bwMode="auto">
            <a:xfrm>
              <a:off x="6324600" y="1600200"/>
              <a:ext cx="914400" cy="685800"/>
            </a:xfrm>
            <a:prstGeom prst="ellipse">
              <a:avLst/>
            </a:prstGeom>
            <a:solidFill>
              <a:srgbClr val="69FF69"/>
            </a:solidFill>
            <a:ln w="9525">
              <a:solidFill>
                <a:schemeClr val="tx1"/>
              </a:solidFill>
              <a:round/>
              <a:headEnd/>
              <a:tailEnd/>
            </a:ln>
          </p:spPr>
          <p:txBody>
            <a:bodyPr wrap="none" anchor="ctr"/>
            <a:lstStyle/>
            <a:p>
              <a:pPr algn="ctr"/>
              <a:r>
                <a:rPr lang="en-US" sz="700" dirty="0"/>
                <a:t>Software </a:t>
              </a:r>
            </a:p>
            <a:p>
              <a:pPr algn="ctr"/>
              <a:r>
                <a:rPr lang="en-US" sz="700" dirty="0"/>
                <a:t>Designers/</a:t>
              </a:r>
            </a:p>
            <a:p>
              <a:pPr algn="ctr"/>
              <a:r>
                <a:rPr lang="en-US" sz="700" dirty="0"/>
                <a:t>Vendors</a:t>
              </a:r>
            </a:p>
          </p:txBody>
        </p:sp>
        <p:sp>
          <p:nvSpPr>
            <p:cNvPr id="34" name="Oval 31"/>
            <p:cNvSpPr>
              <a:spLocks noChangeArrowheads="1"/>
            </p:cNvSpPr>
            <p:nvPr/>
          </p:nvSpPr>
          <p:spPr bwMode="auto">
            <a:xfrm>
              <a:off x="6629400" y="2438400"/>
              <a:ext cx="914400" cy="762000"/>
            </a:xfrm>
            <a:prstGeom prst="ellipse">
              <a:avLst/>
            </a:prstGeom>
            <a:solidFill>
              <a:srgbClr val="69FF69"/>
            </a:solidFill>
            <a:ln w="9525">
              <a:solidFill>
                <a:schemeClr val="tx1"/>
              </a:solidFill>
              <a:round/>
              <a:headEnd/>
              <a:tailEnd/>
            </a:ln>
          </p:spPr>
          <p:txBody>
            <a:bodyPr wrap="none" anchor="ctr"/>
            <a:lstStyle/>
            <a:p>
              <a:pPr algn="ctr"/>
              <a:r>
                <a:rPr lang="en-US" sz="700"/>
                <a:t>Network </a:t>
              </a:r>
            </a:p>
            <a:p>
              <a:pPr algn="ctr"/>
              <a:r>
                <a:rPr lang="en-US" sz="700"/>
                <a:t>Designers/</a:t>
              </a:r>
            </a:p>
            <a:p>
              <a:pPr algn="ctr"/>
              <a:r>
                <a:rPr lang="en-US" sz="700"/>
                <a:t>Manufacturers/</a:t>
              </a:r>
            </a:p>
            <a:p>
              <a:pPr algn="ctr"/>
              <a:r>
                <a:rPr lang="en-US" sz="700"/>
                <a:t>Vendors</a:t>
              </a:r>
            </a:p>
          </p:txBody>
        </p:sp>
        <p:sp>
          <p:nvSpPr>
            <p:cNvPr id="35" name="Oval 32"/>
            <p:cNvSpPr>
              <a:spLocks noChangeArrowheads="1"/>
            </p:cNvSpPr>
            <p:nvPr/>
          </p:nvSpPr>
          <p:spPr bwMode="auto">
            <a:xfrm>
              <a:off x="7467600" y="1447800"/>
              <a:ext cx="914400" cy="762000"/>
            </a:xfrm>
            <a:prstGeom prst="ellipse">
              <a:avLst/>
            </a:prstGeom>
            <a:solidFill>
              <a:srgbClr val="69FF69"/>
            </a:solidFill>
            <a:ln w="9525">
              <a:solidFill>
                <a:schemeClr val="tx1"/>
              </a:solidFill>
              <a:round/>
              <a:headEnd/>
              <a:tailEnd/>
            </a:ln>
          </p:spPr>
          <p:txBody>
            <a:bodyPr wrap="none" anchor="ctr"/>
            <a:lstStyle/>
            <a:p>
              <a:pPr algn="ctr"/>
              <a:r>
                <a:rPr lang="en-US" sz="1100" dirty="0" smtClean="0"/>
                <a:t>SEOR </a:t>
              </a:r>
            </a:p>
            <a:p>
              <a:pPr algn="ctr"/>
              <a:r>
                <a:rPr lang="en-US" sz="1100" dirty="0" smtClean="0"/>
                <a:t>Faculty</a:t>
              </a:r>
              <a:endParaRPr lang="en-US" sz="1100" dirty="0"/>
            </a:p>
          </p:txBody>
        </p:sp>
        <p:sp>
          <p:nvSpPr>
            <p:cNvPr id="36" name="Oval 33"/>
            <p:cNvSpPr>
              <a:spLocks noChangeArrowheads="1"/>
            </p:cNvSpPr>
            <p:nvPr/>
          </p:nvSpPr>
          <p:spPr bwMode="auto">
            <a:xfrm>
              <a:off x="6400800" y="457200"/>
              <a:ext cx="990600" cy="685800"/>
            </a:xfrm>
            <a:prstGeom prst="ellipse">
              <a:avLst/>
            </a:prstGeom>
            <a:solidFill>
              <a:srgbClr val="FF0000"/>
            </a:solidFill>
            <a:ln w="66675" cmpd="thinThick">
              <a:solidFill>
                <a:schemeClr val="tx1"/>
              </a:solidFill>
              <a:round/>
              <a:headEnd/>
              <a:tailEnd/>
            </a:ln>
          </p:spPr>
          <p:txBody>
            <a:bodyPr wrap="none" anchor="ctr"/>
            <a:lstStyle/>
            <a:p>
              <a:pPr algn="ctr"/>
              <a:r>
                <a:rPr lang="en-US" sz="1000" dirty="0">
                  <a:solidFill>
                    <a:schemeClr val="bg1"/>
                  </a:solidFill>
                </a:rPr>
                <a:t>Adversaries/</a:t>
              </a:r>
            </a:p>
            <a:p>
              <a:pPr algn="ctr"/>
              <a:r>
                <a:rPr lang="en-US" sz="1000" dirty="0">
                  <a:solidFill>
                    <a:schemeClr val="bg1"/>
                  </a:solidFill>
                </a:rPr>
                <a:t>Intruders</a:t>
              </a:r>
            </a:p>
          </p:txBody>
        </p:sp>
        <p:sp>
          <p:nvSpPr>
            <p:cNvPr id="37" name="Oval 34"/>
            <p:cNvSpPr>
              <a:spLocks noChangeArrowheads="1"/>
            </p:cNvSpPr>
            <p:nvPr/>
          </p:nvSpPr>
          <p:spPr bwMode="auto">
            <a:xfrm>
              <a:off x="7848600" y="3657600"/>
              <a:ext cx="990600" cy="685800"/>
            </a:xfrm>
            <a:prstGeom prst="ellipse">
              <a:avLst/>
            </a:prstGeom>
            <a:solidFill>
              <a:srgbClr val="FFFF66"/>
            </a:solidFill>
            <a:ln w="9525">
              <a:solidFill>
                <a:schemeClr val="tx1"/>
              </a:solidFill>
              <a:round/>
              <a:headEnd/>
              <a:tailEnd/>
            </a:ln>
          </p:spPr>
          <p:txBody>
            <a:bodyPr wrap="none" anchor="ctr"/>
            <a:lstStyle/>
            <a:p>
              <a:pPr algn="ctr"/>
              <a:r>
                <a:rPr lang="en-US" sz="1000"/>
                <a:t>Potential </a:t>
              </a:r>
            </a:p>
            <a:p>
              <a:pPr algn="ctr"/>
              <a:r>
                <a:rPr lang="en-US" sz="1000"/>
                <a:t>New Entrants</a:t>
              </a:r>
            </a:p>
          </p:txBody>
        </p:sp>
        <p:sp>
          <p:nvSpPr>
            <p:cNvPr id="38" name="Oval 35"/>
            <p:cNvSpPr>
              <a:spLocks noChangeArrowheads="1"/>
            </p:cNvSpPr>
            <p:nvPr/>
          </p:nvSpPr>
          <p:spPr bwMode="auto">
            <a:xfrm>
              <a:off x="8153400" y="3048000"/>
              <a:ext cx="990600" cy="685800"/>
            </a:xfrm>
            <a:prstGeom prst="ellipse">
              <a:avLst/>
            </a:prstGeom>
            <a:solidFill>
              <a:srgbClr val="FFFF66"/>
            </a:solidFill>
            <a:ln w="9525">
              <a:solidFill>
                <a:schemeClr val="tx1"/>
              </a:solidFill>
              <a:round/>
              <a:headEnd/>
              <a:tailEnd/>
            </a:ln>
          </p:spPr>
          <p:txBody>
            <a:bodyPr wrap="none" anchor="ctr"/>
            <a:lstStyle/>
            <a:p>
              <a:pPr algn="ctr"/>
              <a:r>
                <a:rPr lang="en-US" sz="1000"/>
                <a:t>Established/</a:t>
              </a:r>
            </a:p>
            <a:p>
              <a:pPr algn="ctr"/>
              <a:r>
                <a:rPr lang="en-US" sz="1000"/>
                <a:t>Incumbent</a:t>
              </a:r>
            </a:p>
          </p:txBody>
        </p:sp>
        <p:sp>
          <p:nvSpPr>
            <p:cNvPr id="39" name="Oval 36"/>
            <p:cNvSpPr>
              <a:spLocks noChangeArrowheads="1"/>
            </p:cNvSpPr>
            <p:nvPr/>
          </p:nvSpPr>
          <p:spPr bwMode="auto">
            <a:xfrm>
              <a:off x="2438400" y="6096000"/>
              <a:ext cx="914400" cy="685800"/>
            </a:xfrm>
            <a:prstGeom prst="ellipse">
              <a:avLst/>
            </a:prstGeom>
            <a:solidFill>
              <a:srgbClr val="B2B2B2"/>
            </a:solidFill>
            <a:ln w="66675" cmpd="thinThick">
              <a:solidFill>
                <a:schemeClr val="tx1"/>
              </a:solidFill>
              <a:round/>
              <a:headEnd/>
              <a:tailEnd/>
            </a:ln>
          </p:spPr>
          <p:txBody>
            <a:bodyPr wrap="none" anchor="ctr"/>
            <a:lstStyle/>
            <a:p>
              <a:pPr algn="ctr"/>
              <a:r>
                <a:rPr lang="en-US" sz="1000"/>
                <a:t>SSES</a:t>
              </a:r>
            </a:p>
            <a:p>
              <a:pPr algn="ctr"/>
              <a:r>
                <a:rPr lang="en-US" sz="1000"/>
                <a:t>Development</a:t>
              </a:r>
            </a:p>
            <a:p>
              <a:pPr algn="ctr"/>
              <a:r>
                <a:rPr lang="en-US" sz="1000"/>
                <a:t>Team</a:t>
              </a:r>
            </a:p>
          </p:txBody>
        </p:sp>
        <p:sp>
          <p:nvSpPr>
            <p:cNvPr id="40" name="Oval 37"/>
            <p:cNvSpPr>
              <a:spLocks noChangeArrowheads="1"/>
            </p:cNvSpPr>
            <p:nvPr/>
          </p:nvSpPr>
          <p:spPr bwMode="auto">
            <a:xfrm>
              <a:off x="3200400" y="5715000"/>
              <a:ext cx="914400" cy="685800"/>
            </a:xfrm>
            <a:prstGeom prst="ellipse">
              <a:avLst/>
            </a:prstGeom>
            <a:solidFill>
              <a:srgbClr val="B2B2B2"/>
            </a:solidFill>
            <a:ln w="9525">
              <a:solidFill>
                <a:schemeClr val="tx1"/>
              </a:solidFill>
              <a:round/>
              <a:headEnd/>
              <a:tailEnd/>
            </a:ln>
          </p:spPr>
          <p:txBody>
            <a:bodyPr wrap="none" anchor="ctr"/>
            <a:lstStyle/>
            <a:p>
              <a:pPr algn="ctr"/>
              <a:r>
                <a:rPr lang="en-US" sz="1000"/>
                <a:t>ESS Site </a:t>
              </a:r>
            </a:p>
            <a:p>
              <a:pPr algn="ctr"/>
              <a:r>
                <a:rPr lang="en-US" sz="1000"/>
                <a:t>Assessors</a:t>
              </a:r>
            </a:p>
          </p:txBody>
        </p:sp>
        <p:sp>
          <p:nvSpPr>
            <p:cNvPr id="41" name="Oval 38"/>
            <p:cNvSpPr>
              <a:spLocks noChangeArrowheads="1"/>
            </p:cNvSpPr>
            <p:nvPr/>
          </p:nvSpPr>
          <p:spPr bwMode="auto">
            <a:xfrm>
              <a:off x="1600200" y="5867400"/>
              <a:ext cx="914400" cy="685800"/>
            </a:xfrm>
            <a:prstGeom prst="ellipse">
              <a:avLst/>
            </a:prstGeom>
            <a:solidFill>
              <a:srgbClr val="B2B2B2"/>
            </a:solidFill>
            <a:ln w="9525">
              <a:solidFill>
                <a:schemeClr val="tx1"/>
              </a:solidFill>
              <a:round/>
              <a:headEnd/>
              <a:tailEnd/>
            </a:ln>
          </p:spPr>
          <p:txBody>
            <a:bodyPr wrap="none" anchor="ctr"/>
            <a:lstStyle/>
            <a:p>
              <a:pPr algn="ctr"/>
              <a:r>
                <a:rPr lang="en-US" sz="1000"/>
                <a:t>SSES</a:t>
              </a:r>
            </a:p>
            <a:p>
              <a:pPr algn="ctr"/>
              <a:r>
                <a:rPr lang="en-US" sz="1000"/>
                <a:t>Installation</a:t>
              </a:r>
            </a:p>
            <a:p>
              <a:pPr algn="ctr"/>
              <a:r>
                <a:rPr lang="en-US" sz="1000"/>
                <a:t>Team</a:t>
              </a:r>
            </a:p>
          </p:txBody>
        </p:sp>
        <p:sp>
          <p:nvSpPr>
            <p:cNvPr id="42" name="Oval 39"/>
            <p:cNvSpPr>
              <a:spLocks noChangeArrowheads="1"/>
            </p:cNvSpPr>
            <p:nvPr/>
          </p:nvSpPr>
          <p:spPr bwMode="auto">
            <a:xfrm>
              <a:off x="1828800" y="4953000"/>
              <a:ext cx="914400" cy="685800"/>
            </a:xfrm>
            <a:prstGeom prst="ellipse">
              <a:avLst/>
            </a:prstGeom>
            <a:solidFill>
              <a:srgbClr val="B2B2B2"/>
            </a:solidFill>
            <a:ln w="9525">
              <a:solidFill>
                <a:schemeClr val="tx1"/>
              </a:solidFill>
              <a:round/>
              <a:headEnd/>
              <a:tailEnd/>
            </a:ln>
          </p:spPr>
          <p:txBody>
            <a:bodyPr wrap="none" anchor="ctr"/>
            <a:lstStyle/>
            <a:p>
              <a:pPr algn="ctr"/>
              <a:r>
                <a:rPr lang="en-US" sz="700"/>
                <a:t>SSES </a:t>
              </a:r>
            </a:p>
            <a:p>
              <a:pPr algn="ctr"/>
              <a:r>
                <a:rPr lang="en-US" sz="700"/>
                <a:t>Maintenance</a:t>
              </a:r>
            </a:p>
            <a:p>
              <a:pPr algn="ctr"/>
              <a:r>
                <a:rPr lang="en-US" sz="700"/>
                <a:t>and Support</a:t>
              </a:r>
            </a:p>
          </p:txBody>
        </p:sp>
        <p:sp>
          <p:nvSpPr>
            <p:cNvPr id="43" name="Oval 40"/>
            <p:cNvSpPr>
              <a:spLocks noChangeArrowheads="1"/>
            </p:cNvSpPr>
            <p:nvPr/>
          </p:nvSpPr>
          <p:spPr bwMode="auto">
            <a:xfrm>
              <a:off x="6477000" y="5791200"/>
              <a:ext cx="914400" cy="685800"/>
            </a:xfrm>
            <a:prstGeom prst="ellipse">
              <a:avLst/>
            </a:prstGeom>
            <a:solidFill>
              <a:srgbClr val="FF8989"/>
            </a:solidFill>
            <a:ln w="66675" cmpd="thinThick">
              <a:solidFill>
                <a:schemeClr val="tx1"/>
              </a:solidFill>
              <a:round/>
              <a:headEnd/>
              <a:tailEnd/>
            </a:ln>
          </p:spPr>
          <p:txBody>
            <a:bodyPr wrap="none" anchor="ctr"/>
            <a:lstStyle/>
            <a:p>
              <a:pPr algn="ctr"/>
              <a:r>
                <a:rPr lang="en-US" sz="1000"/>
                <a:t>Management</a:t>
              </a:r>
            </a:p>
          </p:txBody>
        </p:sp>
        <p:sp>
          <p:nvSpPr>
            <p:cNvPr id="44" name="Oval 41"/>
            <p:cNvSpPr>
              <a:spLocks noChangeArrowheads="1"/>
            </p:cNvSpPr>
            <p:nvPr/>
          </p:nvSpPr>
          <p:spPr bwMode="auto">
            <a:xfrm>
              <a:off x="6781800" y="5105400"/>
              <a:ext cx="914400" cy="685800"/>
            </a:xfrm>
            <a:prstGeom prst="ellipse">
              <a:avLst/>
            </a:prstGeom>
            <a:solidFill>
              <a:srgbClr val="FF8989"/>
            </a:solidFill>
            <a:ln w="9525">
              <a:solidFill>
                <a:schemeClr val="tx1"/>
              </a:solidFill>
              <a:round/>
              <a:headEnd/>
              <a:tailEnd/>
            </a:ln>
          </p:spPr>
          <p:txBody>
            <a:bodyPr wrap="none" anchor="ctr"/>
            <a:lstStyle/>
            <a:p>
              <a:pPr algn="ctr"/>
              <a:r>
                <a:rPr lang="en-US" sz="1000"/>
                <a:t>Legal/PR</a:t>
              </a:r>
            </a:p>
          </p:txBody>
        </p:sp>
        <p:sp>
          <p:nvSpPr>
            <p:cNvPr id="45" name="Oval 42"/>
            <p:cNvSpPr>
              <a:spLocks noChangeArrowheads="1"/>
            </p:cNvSpPr>
            <p:nvPr/>
          </p:nvSpPr>
          <p:spPr bwMode="auto">
            <a:xfrm>
              <a:off x="5562600" y="5943600"/>
              <a:ext cx="914400" cy="685800"/>
            </a:xfrm>
            <a:prstGeom prst="ellipse">
              <a:avLst/>
            </a:prstGeom>
            <a:solidFill>
              <a:srgbClr val="FF8989"/>
            </a:solidFill>
            <a:ln w="9525">
              <a:solidFill>
                <a:schemeClr val="tx1"/>
              </a:solidFill>
              <a:round/>
              <a:headEnd/>
              <a:tailEnd/>
            </a:ln>
          </p:spPr>
          <p:txBody>
            <a:bodyPr wrap="none" anchor="ctr"/>
            <a:lstStyle/>
            <a:p>
              <a:pPr algn="ctr"/>
              <a:r>
                <a:rPr lang="en-US" sz="1000"/>
                <a:t>Sales</a:t>
              </a:r>
            </a:p>
          </p:txBody>
        </p:sp>
        <p:sp>
          <p:nvSpPr>
            <p:cNvPr id="46" name="Oval 43"/>
            <p:cNvSpPr>
              <a:spLocks noChangeArrowheads="1"/>
            </p:cNvSpPr>
            <p:nvPr/>
          </p:nvSpPr>
          <p:spPr bwMode="auto">
            <a:xfrm>
              <a:off x="6172200" y="4572000"/>
              <a:ext cx="914400" cy="685800"/>
            </a:xfrm>
            <a:prstGeom prst="ellipse">
              <a:avLst/>
            </a:prstGeom>
            <a:solidFill>
              <a:srgbClr val="FF8989"/>
            </a:solidFill>
            <a:ln w="9525">
              <a:solidFill>
                <a:schemeClr val="tx1"/>
              </a:solidFill>
              <a:round/>
              <a:headEnd/>
              <a:tailEnd/>
            </a:ln>
          </p:spPr>
          <p:txBody>
            <a:bodyPr wrap="none" anchor="ctr"/>
            <a:lstStyle/>
            <a:p>
              <a:pPr algn="ctr"/>
              <a:r>
                <a:rPr lang="en-US" sz="1000"/>
                <a:t>Contracts</a:t>
              </a:r>
            </a:p>
          </p:txBody>
        </p:sp>
        <p:cxnSp>
          <p:nvCxnSpPr>
            <p:cNvPr id="47" name="AutoShape 45"/>
            <p:cNvCxnSpPr>
              <a:cxnSpLocks noChangeShapeType="1"/>
              <a:stCxn id="21" idx="7"/>
              <a:endCxn id="12" idx="3"/>
            </p:cNvCxnSpPr>
            <p:nvPr/>
          </p:nvCxnSpPr>
          <p:spPr bwMode="auto">
            <a:xfrm flipV="1">
              <a:off x="3197225" y="4721225"/>
              <a:ext cx="912813" cy="822325"/>
            </a:xfrm>
            <a:prstGeom prst="straightConnector1">
              <a:avLst/>
            </a:prstGeom>
            <a:noFill/>
            <a:ln w="38100">
              <a:solidFill>
                <a:schemeClr val="tx1"/>
              </a:solidFill>
              <a:round/>
              <a:headEnd/>
              <a:tailEnd/>
            </a:ln>
          </p:spPr>
        </p:cxnSp>
        <p:cxnSp>
          <p:nvCxnSpPr>
            <p:cNvPr id="48" name="AutoShape 46"/>
            <p:cNvCxnSpPr>
              <a:cxnSpLocks noChangeShapeType="1"/>
              <a:stCxn id="22" idx="1"/>
              <a:endCxn id="12" idx="5"/>
            </p:cNvCxnSpPr>
            <p:nvPr/>
          </p:nvCxnSpPr>
          <p:spPr bwMode="auto">
            <a:xfrm flipH="1" flipV="1">
              <a:off x="5186363" y="4721225"/>
              <a:ext cx="760412" cy="593725"/>
            </a:xfrm>
            <a:prstGeom prst="straightConnector1">
              <a:avLst/>
            </a:prstGeom>
            <a:noFill/>
            <a:ln w="38100">
              <a:solidFill>
                <a:schemeClr val="tx1"/>
              </a:solidFill>
              <a:round/>
              <a:headEnd/>
              <a:tailEnd/>
            </a:ln>
          </p:spPr>
        </p:cxnSp>
        <p:cxnSp>
          <p:nvCxnSpPr>
            <p:cNvPr id="49" name="AutoShape 47"/>
            <p:cNvCxnSpPr>
              <a:cxnSpLocks noChangeShapeType="1"/>
              <a:stCxn id="15" idx="5"/>
              <a:endCxn id="12" idx="2"/>
            </p:cNvCxnSpPr>
            <p:nvPr/>
          </p:nvCxnSpPr>
          <p:spPr bwMode="auto">
            <a:xfrm>
              <a:off x="1978025" y="3219450"/>
              <a:ext cx="1908175" cy="1123950"/>
            </a:xfrm>
            <a:prstGeom prst="straightConnector1">
              <a:avLst/>
            </a:prstGeom>
            <a:noFill/>
            <a:ln w="38100">
              <a:solidFill>
                <a:schemeClr val="tx1"/>
              </a:solidFill>
              <a:round/>
              <a:headEnd/>
              <a:tailEnd/>
            </a:ln>
          </p:spPr>
        </p:cxnSp>
        <p:cxnSp>
          <p:nvCxnSpPr>
            <p:cNvPr id="50" name="AutoShape 48"/>
            <p:cNvCxnSpPr>
              <a:cxnSpLocks noChangeShapeType="1"/>
              <a:stCxn id="16" idx="5"/>
              <a:endCxn id="12" idx="1"/>
            </p:cNvCxnSpPr>
            <p:nvPr/>
          </p:nvCxnSpPr>
          <p:spPr bwMode="auto">
            <a:xfrm>
              <a:off x="3273425" y="1619250"/>
              <a:ext cx="836613" cy="2346325"/>
            </a:xfrm>
            <a:prstGeom prst="straightConnector1">
              <a:avLst/>
            </a:prstGeom>
            <a:noFill/>
            <a:ln w="38100">
              <a:solidFill>
                <a:schemeClr val="tx1"/>
              </a:solidFill>
              <a:round/>
              <a:headEnd/>
              <a:tailEnd/>
            </a:ln>
          </p:spPr>
        </p:cxnSp>
        <p:cxnSp>
          <p:nvCxnSpPr>
            <p:cNvPr id="51" name="AutoShape 49"/>
            <p:cNvCxnSpPr>
              <a:cxnSpLocks noChangeShapeType="1"/>
              <a:stCxn id="17" idx="3"/>
              <a:endCxn id="12" idx="0"/>
            </p:cNvCxnSpPr>
            <p:nvPr/>
          </p:nvCxnSpPr>
          <p:spPr bwMode="auto">
            <a:xfrm>
              <a:off x="4346575" y="1695450"/>
              <a:ext cx="301625" cy="2114550"/>
            </a:xfrm>
            <a:prstGeom prst="straightConnector1">
              <a:avLst/>
            </a:prstGeom>
            <a:noFill/>
            <a:ln w="38100">
              <a:solidFill>
                <a:schemeClr val="tx1"/>
              </a:solidFill>
              <a:round/>
              <a:headEnd/>
              <a:tailEnd/>
            </a:ln>
          </p:spPr>
        </p:cxnSp>
        <p:cxnSp>
          <p:nvCxnSpPr>
            <p:cNvPr id="52" name="AutoShape 51"/>
            <p:cNvCxnSpPr>
              <a:cxnSpLocks noChangeShapeType="1"/>
              <a:stCxn id="18" idx="2"/>
              <a:endCxn id="10" idx="7"/>
            </p:cNvCxnSpPr>
            <p:nvPr/>
          </p:nvCxnSpPr>
          <p:spPr bwMode="auto">
            <a:xfrm flipH="1">
              <a:off x="5265738" y="2286000"/>
              <a:ext cx="1592262" cy="1787525"/>
            </a:xfrm>
            <a:prstGeom prst="straightConnector1">
              <a:avLst/>
            </a:prstGeom>
            <a:noFill/>
            <a:ln w="38100">
              <a:solidFill>
                <a:schemeClr val="tx1"/>
              </a:solidFill>
              <a:round/>
              <a:headEnd/>
              <a:tailEnd/>
            </a:ln>
          </p:spPr>
        </p:cxnSp>
        <p:cxnSp>
          <p:nvCxnSpPr>
            <p:cNvPr id="53" name="AutoShape 52"/>
            <p:cNvCxnSpPr>
              <a:cxnSpLocks noChangeShapeType="1"/>
              <a:stCxn id="19" idx="2"/>
              <a:endCxn id="12" idx="6"/>
            </p:cNvCxnSpPr>
            <p:nvPr/>
          </p:nvCxnSpPr>
          <p:spPr bwMode="auto">
            <a:xfrm flipH="1">
              <a:off x="5410200" y="3581400"/>
              <a:ext cx="1676400" cy="762000"/>
            </a:xfrm>
            <a:prstGeom prst="straightConnector1">
              <a:avLst/>
            </a:prstGeom>
            <a:noFill/>
            <a:ln w="38100">
              <a:solidFill>
                <a:schemeClr val="tx1"/>
              </a:solidFill>
              <a:round/>
              <a:headEnd/>
              <a:tailEnd/>
            </a:ln>
          </p:spPr>
        </p:cxnSp>
        <p:sp>
          <p:nvSpPr>
            <p:cNvPr id="54" name="Oval 19"/>
            <p:cNvSpPr>
              <a:spLocks noChangeArrowheads="1"/>
            </p:cNvSpPr>
            <p:nvPr/>
          </p:nvSpPr>
          <p:spPr bwMode="auto">
            <a:xfrm>
              <a:off x="381000" y="2209800"/>
              <a:ext cx="914400" cy="685800"/>
            </a:xfrm>
            <a:prstGeom prst="ellipse">
              <a:avLst/>
            </a:prstGeom>
            <a:solidFill>
              <a:srgbClr val="9BB3FF"/>
            </a:solidFill>
            <a:ln w="66675" cmpd="thinThick">
              <a:solidFill>
                <a:schemeClr val="tx1"/>
              </a:solidFill>
              <a:round/>
              <a:headEnd/>
              <a:tailEnd/>
            </a:ln>
          </p:spPr>
          <p:txBody>
            <a:bodyPr wrap="none" anchor="ctr"/>
            <a:lstStyle/>
            <a:p>
              <a:pPr algn="ctr"/>
              <a:r>
                <a:rPr lang="en-US" sz="1000"/>
                <a:t>Management</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smtClean="0"/>
              <a:t>Stakeholder Assessment</a:t>
            </a:r>
          </a:p>
        </p:txBody>
      </p:sp>
      <p:sp>
        <p:nvSpPr>
          <p:cNvPr id="28674" name="Footer Placeholder 3"/>
          <p:cNvSpPr>
            <a:spLocks noGrp="1"/>
          </p:cNvSpPr>
          <p:nvPr>
            <p:ph type="ftr" sz="quarter" idx="11"/>
          </p:nvPr>
        </p:nvSpPr>
        <p:spPr>
          <a:noFill/>
        </p:spPr>
        <p:txBody>
          <a:bodyPr/>
          <a:lstStyle/>
          <a:p>
            <a:r>
              <a:rPr lang="en-US" smtClean="0"/>
              <a:t> Anderson, Beres,Shaw, Valadez</a:t>
            </a:r>
          </a:p>
        </p:txBody>
      </p:sp>
      <p:sp>
        <p:nvSpPr>
          <p:cNvPr id="28675" name="Slide Number Placeholder 4"/>
          <p:cNvSpPr>
            <a:spLocks noGrp="1"/>
          </p:cNvSpPr>
          <p:nvPr>
            <p:ph type="sldNum" sz="quarter" idx="12"/>
          </p:nvPr>
        </p:nvSpPr>
        <p:spPr>
          <a:noFill/>
        </p:spPr>
        <p:txBody>
          <a:bodyPr/>
          <a:lstStyle/>
          <a:p>
            <a:fld id="{6108F8C9-D53B-43ED-BB82-443D55BE0006}" type="slidenum">
              <a:rPr lang="en-US" smtClean="0"/>
              <a:pPr/>
              <a:t>8</a:t>
            </a:fld>
            <a:endParaRPr lang="en-US" smtClean="0"/>
          </a:p>
        </p:txBody>
      </p:sp>
      <p:pic>
        <p:nvPicPr>
          <p:cNvPr id="28677" name="Picture 3"/>
          <p:cNvPicPr>
            <a:picLocks noChangeAspect="1" noChangeArrowheads="1"/>
          </p:cNvPicPr>
          <p:nvPr/>
        </p:nvPicPr>
        <p:blipFill>
          <a:blip r:embed="rId3"/>
          <a:srcRect/>
          <a:stretch>
            <a:fillRect/>
          </a:stretch>
        </p:blipFill>
        <p:spPr bwMode="auto">
          <a:xfrm>
            <a:off x="104775" y="1068388"/>
            <a:ext cx="8915400" cy="5895975"/>
          </a:xfrm>
          <a:prstGeom prst="rect">
            <a:avLst/>
          </a:prstGeom>
          <a:noFill/>
          <a:ln w="9525">
            <a:noFill/>
            <a:miter lim="800000"/>
            <a:headEnd/>
            <a:tailEnd/>
          </a:ln>
        </p:spPr>
      </p:pic>
      <p:sp>
        <p:nvSpPr>
          <p:cNvPr id="8" name="Rectangle 7"/>
          <p:cNvSpPr/>
          <p:nvPr/>
        </p:nvSpPr>
        <p:spPr>
          <a:xfrm rot="18911821">
            <a:off x="18553" y="4697992"/>
            <a:ext cx="1115690" cy="203133"/>
          </a:xfrm>
          <a:prstGeom prst="rect">
            <a:avLst/>
          </a:prstGeom>
          <a:solidFill>
            <a:schemeClr val="bg1"/>
          </a:solidFill>
        </p:spPr>
        <p:txBody>
          <a:bodyPr wrap="none" lIns="0" tIns="0" rIns="0" bIns="18288" anchor="ctr" anchorCtr="0">
            <a:spAutoFit/>
          </a:bodyPr>
          <a:lstStyle/>
          <a:p>
            <a:r>
              <a:rPr lang="en-US" sz="1200" b="1" dirty="0" smtClean="0"/>
              <a:t>Management</a:t>
            </a:r>
            <a:endParaRPr lang="en-US" sz="1200" b="1" dirty="0"/>
          </a:p>
        </p:txBody>
      </p:sp>
      <p:sp>
        <p:nvSpPr>
          <p:cNvPr id="9" name="Rectangle 8"/>
          <p:cNvSpPr/>
          <p:nvPr/>
        </p:nvSpPr>
        <p:spPr>
          <a:xfrm rot="18911821">
            <a:off x="-42908" y="5011110"/>
            <a:ext cx="1909177" cy="203133"/>
          </a:xfrm>
          <a:prstGeom prst="rect">
            <a:avLst/>
          </a:prstGeom>
          <a:solidFill>
            <a:schemeClr val="bg1"/>
          </a:solidFill>
        </p:spPr>
        <p:txBody>
          <a:bodyPr wrap="none" lIns="0" tIns="0" rIns="0" bIns="18288" anchor="ctr" anchorCtr="0">
            <a:spAutoFit/>
          </a:bodyPr>
          <a:lstStyle/>
          <a:p>
            <a:r>
              <a:rPr lang="en-US" sz="1200" b="1" dirty="0" smtClean="0"/>
              <a:t>Sec System Operators</a:t>
            </a:r>
            <a:endParaRPr lang="en-US" sz="1200" b="1" dirty="0"/>
          </a:p>
        </p:txBody>
      </p:sp>
      <p:sp>
        <p:nvSpPr>
          <p:cNvPr id="10" name="Rectangle 9"/>
          <p:cNvSpPr/>
          <p:nvPr/>
        </p:nvSpPr>
        <p:spPr>
          <a:xfrm rot="18911821">
            <a:off x="4823712" y="4896811"/>
            <a:ext cx="1553310" cy="203133"/>
          </a:xfrm>
          <a:prstGeom prst="rect">
            <a:avLst/>
          </a:prstGeom>
          <a:solidFill>
            <a:schemeClr val="bg1"/>
          </a:solidFill>
        </p:spPr>
        <p:txBody>
          <a:bodyPr wrap="none" lIns="0" tIns="0" rIns="0" bIns="18288" anchor="ctr" anchorCtr="0">
            <a:spAutoFit/>
          </a:bodyPr>
          <a:lstStyle/>
          <a:p>
            <a:r>
              <a:rPr lang="en-US" sz="1200" b="1" dirty="0" smtClean="0"/>
              <a:t>          Adversaries</a:t>
            </a:r>
            <a:endParaRPr lang="en-US" sz="1200" b="1" dirty="0"/>
          </a:p>
        </p:txBody>
      </p:sp>
      <p:sp>
        <p:nvSpPr>
          <p:cNvPr id="11" name="Rectangle 10"/>
          <p:cNvSpPr/>
          <p:nvPr/>
        </p:nvSpPr>
        <p:spPr>
          <a:xfrm rot="18911821">
            <a:off x="4568510" y="5117791"/>
            <a:ext cx="2261838" cy="203133"/>
          </a:xfrm>
          <a:prstGeom prst="rect">
            <a:avLst/>
          </a:prstGeom>
          <a:solidFill>
            <a:schemeClr val="bg1"/>
          </a:solidFill>
        </p:spPr>
        <p:txBody>
          <a:bodyPr wrap="none" lIns="0" tIns="0" rIns="0" bIns="18288" anchor="ctr" anchorCtr="0">
            <a:spAutoFit/>
          </a:bodyPr>
          <a:lstStyle/>
          <a:p>
            <a:r>
              <a:rPr lang="en-US" sz="1200" b="1" dirty="0" smtClean="0"/>
              <a:t>  SSES Development Team</a:t>
            </a:r>
            <a:endParaRPr lang="en-US" sz="1200" b="1" dirty="0"/>
          </a:p>
        </p:txBody>
      </p:sp>
      <p:sp>
        <p:nvSpPr>
          <p:cNvPr id="12" name="Rectangle 11"/>
          <p:cNvSpPr/>
          <p:nvPr/>
        </p:nvSpPr>
        <p:spPr>
          <a:xfrm rot="18911821">
            <a:off x="6392214" y="4904432"/>
            <a:ext cx="1644681" cy="203133"/>
          </a:xfrm>
          <a:prstGeom prst="rect">
            <a:avLst/>
          </a:prstGeom>
          <a:solidFill>
            <a:schemeClr val="bg1"/>
          </a:solidFill>
        </p:spPr>
        <p:txBody>
          <a:bodyPr wrap="none" lIns="0" tIns="0" rIns="0" bIns="18288" anchor="ctr" anchorCtr="0">
            <a:spAutoFit/>
          </a:bodyPr>
          <a:lstStyle/>
          <a:p>
            <a:r>
              <a:rPr lang="en-US" sz="1200" b="1" dirty="0" smtClean="0"/>
              <a:t>          Management</a:t>
            </a:r>
            <a:endParaRPr lang="en-US" sz="12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ooter Placeholder 4"/>
          <p:cNvSpPr>
            <a:spLocks noGrp="1"/>
          </p:cNvSpPr>
          <p:nvPr>
            <p:ph type="ftr" sz="quarter" idx="11"/>
          </p:nvPr>
        </p:nvSpPr>
        <p:spPr>
          <a:noFill/>
        </p:spPr>
        <p:txBody>
          <a:bodyPr/>
          <a:lstStyle/>
          <a:p>
            <a:r>
              <a:rPr lang="en-US" dirty="0" smtClean="0"/>
              <a:t>Anderson, Beres, Shaw, Valadez</a:t>
            </a:r>
          </a:p>
        </p:txBody>
      </p:sp>
      <p:sp>
        <p:nvSpPr>
          <p:cNvPr id="21508" name="Slide Number Placeholder 5"/>
          <p:cNvSpPr>
            <a:spLocks noGrp="1"/>
          </p:cNvSpPr>
          <p:nvPr>
            <p:ph type="sldNum" sz="quarter" idx="12"/>
          </p:nvPr>
        </p:nvSpPr>
        <p:spPr>
          <a:noFill/>
        </p:spPr>
        <p:txBody>
          <a:bodyPr/>
          <a:lstStyle/>
          <a:p>
            <a:fld id="{9E34F446-D44B-4B42-A565-BCCC25F162EF}" type="slidenum">
              <a:rPr lang="en-US" smtClean="0"/>
              <a:pPr/>
              <a:t>9</a:t>
            </a:fld>
            <a:endParaRPr lang="en-US" smtClean="0"/>
          </a:p>
        </p:txBody>
      </p:sp>
      <p:sp>
        <p:nvSpPr>
          <p:cNvPr id="21509" name="Rectangle 2"/>
          <p:cNvSpPr>
            <a:spLocks noGrp="1" noChangeArrowheads="1"/>
          </p:cNvSpPr>
          <p:nvPr>
            <p:ph type="title" idx="4294967295"/>
          </p:nvPr>
        </p:nvSpPr>
        <p:spPr>
          <a:xfrm>
            <a:off x="457200" y="566736"/>
            <a:ext cx="8229600" cy="609600"/>
          </a:xfrm>
        </p:spPr>
        <p:txBody>
          <a:bodyPr/>
          <a:lstStyle/>
          <a:p>
            <a:r>
              <a:rPr lang="en-US" dirty="0" smtClean="0"/>
              <a:t>SSES p-Diagram</a:t>
            </a:r>
          </a:p>
        </p:txBody>
      </p:sp>
      <p:sp>
        <p:nvSpPr>
          <p:cNvPr id="21510" name="Rectangle 6"/>
          <p:cNvSpPr>
            <a:spLocks noChangeArrowheads="1"/>
          </p:cNvSpPr>
          <p:nvPr/>
        </p:nvSpPr>
        <p:spPr bwMode="auto">
          <a:xfrm>
            <a:off x="4494213" y="3695700"/>
            <a:ext cx="914400" cy="914400"/>
          </a:xfrm>
          <a:prstGeom prst="rect">
            <a:avLst/>
          </a:prstGeom>
          <a:noFill/>
          <a:ln w="9525" algn="ctr">
            <a:noFill/>
            <a:round/>
            <a:headEnd/>
            <a:tailEnd/>
          </a:ln>
        </p:spPr>
        <p:txBody>
          <a:bodyPr/>
          <a:lstStyle/>
          <a:p>
            <a:pPr marL="342900" indent="-342900">
              <a:spcBef>
                <a:spcPct val="20000"/>
              </a:spcBef>
              <a:buFontTx/>
              <a:buChar char="•"/>
            </a:pPr>
            <a:endParaRPr lang="en-US"/>
          </a:p>
        </p:txBody>
      </p:sp>
      <p:sp>
        <p:nvSpPr>
          <p:cNvPr id="21511" name="Rectangle 7"/>
          <p:cNvSpPr>
            <a:spLocks noChangeArrowheads="1"/>
          </p:cNvSpPr>
          <p:nvPr/>
        </p:nvSpPr>
        <p:spPr bwMode="auto">
          <a:xfrm>
            <a:off x="3627438" y="3179763"/>
            <a:ext cx="1933575" cy="1233487"/>
          </a:xfrm>
          <a:prstGeom prst="rect">
            <a:avLst/>
          </a:prstGeom>
          <a:solidFill>
            <a:srgbClr val="99CCFF"/>
          </a:solidFill>
          <a:ln w="9525" algn="ctr">
            <a:noFill/>
            <a:round/>
            <a:headEnd/>
            <a:tailEnd/>
          </a:ln>
        </p:spPr>
        <p:txBody>
          <a:bodyPr anchor="ctr" anchorCtr="1"/>
          <a:lstStyle/>
          <a:p>
            <a:pPr algn="ctr">
              <a:spcBef>
                <a:spcPct val="20000"/>
              </a:spcBef>
            </a:pPr>
            <a:r>
              <a:rPr lang="en-US" sz="1800"/>
              <a:t>Sensor Suite Evaluation System (SSES)</a:t>
            </a:r>
            <a:endParaRPr lang="en-US"/>
          </a:p>
        </p:txBody>
      </p:sp>
      <p:grpSp>
        <p:nvGrpSpPr>
          <p:cNvPr id="2" name="Group 24"/>
          <p:cNvGrpSpPr>
            <a:grpSpLocks/>
          </p:cNvGrpSpPr>
          <p:nvPr/>
        </p:nvGrpSpPr>
        <p:grpSpPr bwMode="auto">
          <a:xfrm>
            <a:off x="179388" y="2936875"/>
            <a:ext cx="2471737" cy="1660525"/>
            <a:chOff x="179388" y="2682875"/>
            <a:chExt cx="2114550" cy="1905000"/>
          </a:xfrm>
        </p:grpSpPr>
        <p:sp>
          <p:nvSpPr>
            <p:cNvPr id="21530" name="Rectangle 15"/>
            <p:cNvSpPr>
              <a:spLocks noChangeArrowheads="1"/>
            </p:cNvSpPr>
            <p:nvPr/>
          </p:nvSpPr>
          <p:spPr bwMode="auto">
            <a:xfrm>
              <a:off x="179388" y="2682875"/>
              <a:ext cx="2114550" cy="352425"/>
            </a:xfrm>
            <a:prstGeom prst="rect">
              <a:avLst/>
            </a:prstGeom>
            <a:solidFill>
              <a:schemeClr val="bg1"/>
            </a:solidFill>
            <a:ln w="3175" algn="ctr">
              <a:solidFill>
                <a:schemeClr val="tx1"/>
              </a:solidFill>
              <a:round/>
              <a:headEnd/>
              <a:tailEnd/>
            </a:ln>
          </p:spPr>
          <p:txBody>
            <a:bodyPr/>
            <a:lstStyle/>
            <a:p>
              <a:pPr marL="342900" indent="-342900" algn="ctr">
                <a:spcBef>
                  <a:spcPct val="20000"/>
                </a:spcBef>
              </a:pPr>
              <a:r>
                <a:rPr lang="en-US" sz="1600"/>
                <a:t>Inputs</a:t>
              </a:r>
            </a:p>
          </p:txBody>
        </p:sp>
        <p:sp>
          <p:nvSpPr>
            <p:cNvPr id="17421" name="Rectangle 16"/>
            <p:cNvSpPr>
              <a:spLocks noChangeArrowheads="1"/>
            </p:cNvSpPr>
            <p:nvPr/>
          </p:nvSpPr>
          <p:spPr bwMode="auto">
            <a:xfrm>
              <a:off x="179388" y="3038014"/>
              <a:ext cx="2114550" cy="1549861"/>
            </a:xfrm>
            <a:prstGeom prst="rect">
              <a:avLst/>
            </a:prstGeom>
            <a:solidFill>
              <a:schemeClr val="bg1"/>
            </a:solidFill>
            <a:ln w="3175" algn="ctr">
              <a:solidFill>
                <a:schemeClr val="tx1"/>
              </a:solidFill>
              <a:round/>
              <a:headEnd/>
              <a:tailEnd/>
            </a:ln>
          </p:spPr>
          <p:txBody>
            <a:bodyPr/>
            <a:lstStyle/>
            <a:p>
              <a:pPr marL="182880" indent="-182880">
                <a:spcBef>
                  <a:spcPct val="20000"/>
                </a:spcBef>
                <a:buFont typeface="Arial" charset="0"/>
                <a:buChar char="•"/>
                <a:defRPr/>
              </a:pPr>
              <a:r>
                <a:rPr lang="en-US" sz="1400" dirty="0"/>
                <a:t>Stakeholder Objectives</a:t>
              </a:r>
            </a:p>
            <a:p>
              <a:pPr marL="182880" indent="-182880">
                <a:spcBef>
                  <a:spcPct val="20000"/>
                </a:spcBef>
                <a:buFont typeface="Arial" charset="0"/>
                <a:buChar char="•"/>
                <a:defRPr/>
              </a:pPr>
              <a:r>
                <a:rPr lang="en-US" sz="1400" dirty="0"/>
                <a:t>Terrain</a:t>
              </a:r>
            </a:p>
            <a:p>
              <a:pPr marL="182880" indent="-182880">
                <a:spcBef>
                  <a:spcPct val="20000"/>
                </a:spcBef>
                <a:buFont typeface="Arial" charset="0"/>
                <a:buChar char="•"/>
                <a:defRPr/>
              </a:pPr>
              <a:r>
                <a:rPr lang="en-US" sz="1400" dirty="0"/>
                <a:t>Site Design</a:t>
              </a:r>
            </a:p>
            <a:p>
              <a:pPr marL="182880" indent="-182880">
                <a:spcBef>
                  <a:spcPct val="20000"/>
                </a:spcBef>
                <a:buFont typeface="Arial" charset="0"/>
                <a:buChar char="•"/>
                <a:defRPr/>
              </a:pPr>
              <a:r>
                <a:rPr lang="en-US" sz="1400" dirty="0"/>
                <a:t>Sensor Specifications</a:t>
              </a:r>
            </a:p>
            <a:p>
              <a:pPr marL="182880" indent="-182880">
                <a:spcBef>
                  <a:spcPct val="20000"/>
                </a:spcBef>
                <a:buFont typeface="Arial" charset="0"/>
                <a:buChar char="•"/>
                <a:defRPr/>
              </a:pPr>
              <a:r>
                <a:rPr lang="en-US" sz="1400" dirty="0"/>
                <a:t>Security Requirements</a:t>
              </a:r>
            </a:p>
            <a:p>
              <a:pPr marL="342900" indent="-342900">
                <a:spcBef>
                  <a:spcPct val="20000"/>
                </a:spcBef>
                <a:buFont typeface="Arial" charset="0"/>
                <a:buChar char="•"/>
                <a:defRPr/>
              </a:pPr>
              <a:endParaRPr lang="en-US" sz="1400" dirty="0"/>
            </a:p>
          </p:txBody>
        </p:sp>
      </p:grpSp>
      <p:grpSp>
        <p:nvGrpSpPr>
          <p:cNvPr id="3" name="Group 29"/>
          <p:cNvGrpSpPr>
            <a:grpSpLocks/>
          </p:cNvGrpSpPr>
          <p:nvPr/>
        </p:nvGrpSpPr>
        <p:grpSpPr bwMode="auto">
          <a:xfrm>
            <a:off x="5568950" y="2962278"/>
            <a:ext cx="3336925" cy="1538287"/>
            <a:chOff x="5630004" y="2961566"/>
            <a:chExt cx="3338147" cy="1538823"/>
          </a:xfrm>
        </p:grpSpPr>
        <p:grpSp>
          <p:nvGrpSpPr>
            <p:cNvPr id="4" name="Group 23"/>
            <p:cNvGrpSpPr>
              <a:grpSpLocks/>
            </p:cNvGrpSpPr>
            <p:nvPr/>
          </p:nvGrpSpPr>
          <p:grpSpPr bwMode="auto">
            <a:xfrm>
              <a:off x="6605951" y="2961566"/>
              <a:ext cx="2362200" cy="1538823"/>
              <a:chOff x="6781800" y="2747990"/>
              <a:chExt cx="2114550" cy="1538823"/>
            </a:xfrm>
          </p:grpSpPr>
          <p:sp>
            <p:nvSpPr>
              <p:cNvPr id="21528" name="Rectangle 11"/>
              <p:cNvSpPr>
                <a:spLocks noChangeArrowheads="1"/>
              </p:cNvSpPr>
              <p:nvPr/>
            </p:nvSpPr>
            <p:spPr bwMode="auto">
              <a:xfrm>
                <a:off x="6781800" y="2747990"/>
                <a:ext cx="2114550" cy="352425"/>
              </a:xfrm>
              <a:prstGeom prst="rect">
                <a:avLst/>
              </a:prstGeom>
              <a:solidFill>
                <a:schemeClr val="bg1"/>
              </a:solidFill>
              <a:ln w="3175" algn="ctr">
                <a:solidFill>
                  <a:schemeClr val="tx1"/>
                </a:solidFill>
                <a:round/>
                <a:headEnd/>
                <a:tailEnd/>
              </a:ln>
            </p:spPr>
            <p:txBody>
              <a:bodyPr/>
              <a:lstStyle/>
              <a:p>
                <a:pPr marL="342900" indent="-342900" algn="ctr">
                  <a:spcBef>
                    <a:spcPct val="20000"/>
                  </a:spcBef>
                </a:pPr>
                <a:r>
                  <a:rPr lang="en-US" sz="1600"/>
                  <a:t>Outputs</a:t>
                </a:r>
              </a:p>
            </p:txBody>
          </p:sp>
          <p:sp>
            <p:nvSpPr>
              <p:cNvPr id="21529" name="Rectangle 12"/>
              <p:cNvSpPr>
                <a:spLocks noChangeArrowheads="1"/>
              </p:cNvSpPr>
              <p:nvPr/>
            </p:nvSpPr>
            <p:spPr bwMode="auto">
              <a:xfrm>
                <a:off x="6781800" y="3103590"/>
                <a:ext cx="2114550" cy="1183223"/>
              </a:xfrm>
              <a:prstGeom prst="rect">
                <a:avLst/>
              </a:prstGeom>
              <a:solidFill>
                <a:schemeClr val="bg1"/>
              </a:solidFill>
              <a:ln w="3175" algn="ctr">
                <a:solidFill>
                  <a:schemeClr val="tx1"/>
                </a:solidFill>
                <a:round/>
                <a:headEnd/>
                <a:tailEnd/>
              </a:ln>
            </p:spPr>
            <p:txBody>
              <a:bodyPr/>
              <a:lstStyle/>
              <a:p>
                <a:pPr marL="288925" indent="-288925">
                  <a:spcBef>
                    <a:spcPct val="20000"/>
                  </a:spcBef>
                  <a:buFont typeface="Arial" charset="0"/>
                  <a:buChar char="•"/>
                </a:pPr>
                <a:r>
                  <a:rPr lang="en-US" sz="1400" dirty="0"/>
                  <a:t>Cost Estimate</a:t>
                </a:r>
              </a:p>
              <a:p>
                <a:pPr marL="288925" indent="-288925">
                  <a:spcBef>
                    <a:spcPct val="20000"/>
                  </a:spcBef>
                  <a:buFont typeface="Arial" charset="0"/>
                  <a:buChar char="•"/>
                </a:pPr>
                <a:r>
                  <a:rPr lang="en-US" sz="1400" dirty="0"/>
                  <a:t>ESS Site Design</a:t>
                </a:r>
              </a:p>
              <a:p>
                <a:pPr marL="288925" indent="-288925">
                  <a:spcBef>
                    <a:spcPct val="20000"/>
                  </a:spcBef>
                  <a:buFont typeface="Arial" charset="0"/>
                  <a:buChar char="•"/>
                </a:pPr>
                <a:r>
                  <a:rPr lang="en-US" sz="1400" dirty="0"/>
                  <a:t>Security </a:t>
                </a:r>
                <a:r>
                  <a:rPr lang="en-US" sz="1400" dirty="0" smtClean="0"/>
                  <a:t>Assessment</a:t>
                </a:r>
                <a:endParaRPr lang="en-US" sz="1400" dirty="0"/>
              </a:p>
              <a:p>
                <a:pPr marL="288925" indent="-288925">
                  <a:spcBef>
                    <a:spcPct val="20000"/>
                  </a:spcBef>
                  <a:buFont typeface="Arial" charset="0"/>
                  <a:buChar char="•"/>
                </a:pPr>
                <a:r>
                  <a:rPr lang="en-US" sz="1400" dirty="0" smtClean="0"/>
                  <a:t>Gaps in Coverage</a:t>
                </a:r>
                <a:endParaRPr lang="en-US" sz="1400" dirty="0"/>
              </a:p>
              <a:p>
                <a:pPr marL="342900" indent="-342900">
                  <a:spcBef>
                    <a:spcPct val="20000"/>
                  </a:spcBef>
                  <a:buFont typeface="Arial" charset="0"/>
                  <a:buChar char="•"/>
                </a:pPr>
                <a:endParaRPr lang="en-US" sz="1400" dirty="0"/>
              </a:p>
            </p:txBody>
          </p:sp>
        </p:grpSp>
        <p:sp>
          <p:nvSpPr>
            <p:cNvPr id="20" name="Right Arrow 19"/>
            <p:cNvSpPr/>
            <p:nvPr/>
          </p:nvSpPr>
          <p:spPr bwMode="auto">
            <a:xfrm>
              <a:off x="5630004" y="3525322"/>
              <a:ext cx="978258" cy="484356"/>
            </a:xfrm>
            <a:prstGeom prst="rightArrow">
              <a:avLst/>
            </a:prstGeom>
            <a:solidFill>
              <a:schemeClr val="tx1">
                <a:lumMod val="85000"/>
                <a:lumOff val="15000"/>
              </a:scheme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p>
          </p:txBody>
        </p:sp>
      </p:grpSp>
      <p:sp>
        <p:nvSpPr>
          <p:cNvPr id="21" name="Right Arrow 20"/>
          <p:cNvSpPr/>
          <p:nvPr/>
        </p:nvSpPr>
        <p:spPr bwMode="auto">
          <a:xfrm>
            <a:off x="2651125" y="3525838"/>
            <a:ext cx="977900" cy="484187"/>
          </a:xfrm>
          <a:prstGeom prst="rightArrow">
            <a:avLst/>
          </a:prstGeom>
          <a:solidFill>
            <a:schemeClr val="tx1">
              <a:lumMod val="85000"/>
              <a:lumOff val="15000"/>
            </a:scheme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p>
        </p:txBody>
      </p:sp>
      <p:grpSp>
        <p:nvGrpSpPr>
          <p:cNvPr id="5" name="Group 27"/>
          <p:cNvGrpSpPr>
            <a:grpSpLocks/>
          </p:cNvGrpSpPr>
          <p:nvPr/>
        </p:nvGrpSpPr>
        <p:grpSpPr bwMode="auto">
          <a:xfrm>
            <a:off x="2867025" y="4413250"/>
            <a:ext cx="3471863" cy="2057400"/>
            <a:chOff x="3236180" y="4333875"/>
            <a:chExt cx="2716212" cy="2058133"/>
          </a:xfrm>
        </p:grpSpPr>
        <p:grpSp>
          <p:nvGrpSpPr>
            <p:cNvPr id="6" name="Group 26"/>
            <p:cNvGrpSpPr>
              <a:grpSpLocks/>
            </p:cNvGrpSpPr>
            <p:nvPr/>
          </p:nvGrpSpPr>
          <p:grpSpPr bwMode="auto">
            <a:xfrm>
              <a:off x="3236180" y="4679950"/>
              <a:ext cx="2716212" cy="1712058"/>
              <a:chOff x="3227388" y="4679950"/>
              <a:chExt cx="2716212" cy="1712058"/>
            </a:xfrm>
          </p:grpSpPr>
          <p:sp>
            <p:nvSpPr>
              <p:cNvPr id="21524" name="Rectangle 13"/>
              <p:cNvSpPr>
                <a:spLocks noChangeArrowheads="1"/>
              </p:cNvSpPr>
              <p:nvPr/>
            </p:nvSpPr>
            <p:spPr bwMode="auto">
              <a:xfrm>
                <a:off x="3227388" y="4679950"/>
                <a:ext cx="2716212" cy="352425"/>
              </a:xfrm>
              <a:prstGeom prst="rect">
                <a:avLst/>
              </a:prstGeom>
              <a:solidFill>
                <a:schemeClr val="bg1"/>
              </a:solidFill>
              <a:ln w="3175" algn="ctr">
                <a:solidFill>
                  <a:schemeClr val="tx1"/>
                </a:solidFill>
                <a:round/>
                <a:headEnd/>
                <a:tailEnd/>
              </a:ln>
            </p:spPr>
            <p:txBody>
              <a:bodyPr/>
              <a:lstStyle/>
              <a:p>
                <a:pPr marL="342900" indent="-342900" algn="ctr">
                  <a:spcBef>
                    <a:spcPct val="20000"/>
                  </a:spcBef>
                </a:pPr>
                <a:r>
                  <a:rPr lang="en-US" sz="1600"/>
                  <a:t>Controllables</a:t>
                </a:r>
              </a:p>
            </p:txBody>
          </p:sp>
          <p:sp>
            <p:nvSpPr>
              <p:cNvPr id="21525" name="Rectangle 14"/>
              <p:cNvSpPr>
                <a:spLocks noChangeArrowheads="1"/>
              </p:cNvSpPr>
              <p:nvPr/>
            </p:nvSpPr>
            <p:spPr bwMode="auto">
              <a:xfrm>
                <a:off x="3227388" y="5035550"/>
                <a:ext cx="2716212" cy="1356458"/>
              </a:xfrm>
              <a:prstGeom prst="rect">
                <a:avLst/>
              </a:prstGeom>
              <a:solidFill>
                <a:schemeClr val="bg1"/>
              </a:solidFill>
              <a:ln w="3175" algn="ctr">
                <a:solidFill>
                  <a:schemeClr val="tx1"/>
                </a:solidFill>
                <a:round/>
                <a:headEnd/>
                <a:tailEnd/>
              </a:ln>
            </p:spPr>
            <p:txBody>
              <a:bodyPr/>
              <a:lstStyle/>
              <a:p>
                <a:pPr marL="342900" indent="-342900">
                  <a:buFont typeface="Arial" charset="0"/>
                  <a:buChar char="•"/>
                </a:pPr>
                <a:r>
                  <a:rPr lang="en-US" sz="1400"/>
                  <a:t>Sensor Selection</a:t>
                </a:r>
              </a:p>
              <a:p>
                <a:pPr marL="342900" indent="-342900">
                  <a:buFont typeface="Arial" charset="0"/>
                  <a:buChar char="•"/>
                </a:pPr>
                <a:r>
                  <a:rPr lang="en-US" sz="1400"/>
                  <a:t>Sensor Placement</a:t>
                </a:r>
              </a:p>
              <a:p>
                <a:pPr marL="342900" indent="-342900">
                  <a:buFont typeface="Arial" charset="0"/>
                  <a:buChar char="•"/>
                </a:pPr>
                <a:r>
                  <a:rPr lang="en-US" sz="1400"/>
                  <a:t>Sensor Schema</a:t>
                </a:r>
              </a:p>
              <a:p>
                <a:pPr marL="342900" indent="-342900">
                  <a:buFont typeface="Arial" charset="0"/>
                  <a:buChar char="•"/>
                </a:pPr>
                <a:r>
                  <a:rPr lang="en-US" sz="1400"/>
                  <a:t>Sensor Quantity</a:t>
                </a:r>
              </a:p>
              <a:p>
                <a:pPr marL="342900" indent="-342900">
                  <a:buFont typeface="Arial" charset="0"/>
                  <a:buChar char="•"/>
                </a:pPr>
                <a:r>
                  <a:rPr lang="en-US" sz="1400"/>
                  <a:t>System Operation/Processing</a:t>
                </a:r>
              </a:p>
              <a:p>
                <a:pPr marL="342900" indent="-342900">
                  <a:buFont typeface="Arial" charset="0"/>
                  <a:buChar char="•"/>
                </a:pPr>
                <a:r>
                  <a:rPr lang="en-US" sz="1400"/>
                  <a:t>Add-on functionality</a:t>
                </a:r>
              </a:p>
              <a:p>
                <a:pPr marL="342900" indent="-342900">
                  <a:spcBef>
                    <a:spcPct val="20000"/>
                  </a:spcBef>
                  <a:buFont typeface="Arial" charset="0"/>
                  <a:buChar char="•"/>
                </a:pPr>
                <a:endParaRPr lang="en-US" sz="1400"/>
              </a:p>
            </p:txBody>
          </p:sp>
        </p:grpSp>
        <p:sp>
          <p:nvSpPr>
            <p:cNvPr id="22" name="Right Arrow 21"/>
            <p:cNvSpPr/>
            <p:nvPr/>
          </p:nvSpPr>
          <p:spPr bwMode="auto">
            <a:xfrm rot="16200000">
              <a:off x="4418805" y="4266549"/>
              <a:ext cx="350963" cy="485615"/>
            </a:xfrm>
            <a:prstGeom prst="rightArrow">
              <a:avLst/>
            </a:prstGeom>
            <a:solidFill>
              <a:schemeClr val="tx1">
                <a:lumMod val="85000"/>
                <a:lumOff val="15000"/>
              </a:scheme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p>
          </p:txBody>
        </p:sp>
      </p:grpSp>
      <p:grpSp>
        <p:nvGrpSpPr>
          <p:cNvPr id="7" name="Group 28"/>
          <p:cNvGrpSpPr>
            <a:grpSpLocks/>
          </p:cNvGrpSpPr>
          <p:nvPr/>
        </p:nvGrpSpPr>
        <p:grpSpPr bwMode="auto">
          <a:xfrm>
            <a:off x="3370263" y="1147763"/>
            <a:ext cx="2447925" cy="2055812"/>
            <a:chOff x="3370263" y="1226279"/>
            <a:chExt cx="2448047" cy="2056064"/>
          </a:xfrm>
        </p:grpSpPr>
        <p:grpSp>
          <p:nvGrpSpPr>
            <p:cNvPr id="8" name="Group 25"/>
            <p:cNvGrpSpPr>
              <a:grpSpLocks/>
            </p:cNvGrpSpPr>
            <p:nvPr/>
          </p:nvGrpSpPr>
          <p:grpSpPr bwMode="auto">
            <a:xfrm>
              <a:off x="3370263" y="1226279"/>
              <a:ext cx="2448047" cy="1701556"/>
              <a:chOff x="3513137" y="1120775"/>
              <a:chExt cx="2448047" cy="1701556"/>
            </a:xfrm>
          </p:grpSpPr>
          <p:sp>
            <p:nvSpPr>
              <p:cNvPr id="21520" name="Rectangle 17"/>
              <p:cNvSpPr>
                <a:spLocks noChangeArrowheads="1"/>
              </p:cNvSpPr>
              <p:nvPr/>
            </p:nvSpPr>
            <p:spPr bwMode="auto">
              <a:xfrm>
                <a:off x="3513137" y="1120775"/>
                <a:ext cx="2448047" cy="352425"/>
              </a:xfrm>
              <a:prstGeom prst="rect">
                <a:avLst/>
              </a:prstGeom>
              <a:solidFill>
                <a:schemeClr val="bg1"/>
              </a:solidFill>
              <a:ln w="3175" algn="ctr">
                <a:solidFill>
                  <a:schemeClr val="tx1"/>
                </a:solidFill>
                <a:round/>
                <a:headEnd/>
                <a:tailEnd/>
              </a:ln>
            </p:spPr>
            <p:txBody>
              <a:bodyPr/>
              <a:lstStyle/>
              <a:p>
                <a:pPr marL="342900" indent="-342900" algn="ctr">
                  <a:spcBef>
                    <a:spcPct val="20000"/>
                  </a:spcBef>
                </a:pPr>
                <a:r>
                  <a:rPr lang="en-US" sz="1600"/>
                  <a:t>Uncontrollables</a:t>
                </a:r>
              </a:p>
            </p:txBody>
          </p:sp>
          <p:sp>
            <p:nvSpPr>
              <p:cNvPr id="21521" name="Rectangle 18"/>
              <p:cNvSpPr>
                <a:spLocks noChangeArrowheads="1"/>
              </p:cNvSpPr>
              <p:nvPr/>
            </p:nvSpPr>
            <p:spPr bwMode="auto">
              <a:xfrm>
                <a:off x="3513137" y="1476375"/>
                <a:ext cx="2448047" cy="1345956"/>
              </a:xfrm>
              <a:prstGeom prst="rect">
                <a:avLst/>
              </a:prstGeom>
              <a:solidFill>
                <a:schemeClr val="bg1"/>
              </a:solidFill>
              <a:ln w="3175" algn="ctr">
                <a:solidFill>
                  <a:schemeClr val="tx1"/>
                </a:solidFill>
                <a:round/>
                <a:headEnd/>
                <a:tailEnd/>
              </a:ln>
            </p:spPr>
            <p:txBody>
              <a:bodyPr/>
              <a:lstStyle/>
              <a:p>
                <a:pPr marL="342900" indent="-342900">
                  <a:spcBef>
                    <a:spcPct val="20000"/>
                  </a:spcBef>
                  <a:buFont typeface="Arial" charset="0"/>
                  <a:buChar char="•"/>
                </a:pPr>
                <a:r>
                  <a:rPr lang="en-US" sz="1400"/>
                  <a:t>Weather </a:t>
                </a:r>
              </a:p>
              <a:p>
                <a:pPr marL="342900" indent="-342900">
                  <a:spcBef>
                    <a:spcPct val="20000"/>
                  </a:spcBef>
                  <a:buFont typeface="Arial" charset="0"/>
                  <a:buChar char="•"/>
                </a:pPr>
                <a:r>
                  <a:rPr lang="en-US" sz="1400"/>
                  <a:t>Threats</a:t>
                </a:r>
              </a:p>
              <a:p>
                <a:pPr marL="342900" indent="-342900">
                  <a:spcBef>
                    <a:spcPct val="20000"/>
                  </a:spcBef>
                  <a:buFont typeface="Arial" charset="0"/>
                  <a:buChar char="•"/>
                </a:pPr>
                <a:r>
                  <a:rPr lang="en-US" sz="1400"/>
                  <a:t>Budget</a:t>
                </a:r>
              </a:p>
              <a:p>
                <a:pPr marL="342900" indent="-342900">
                  <a:spcBef>
                    <a:spcPct val="20000"/>
                  </a:spcBef>
                  <a:buFont typeface="Arial" charset="0"/>
                  <a:buChar char="•"/>
                </a:pPr>
                <a:r>
                  <a:rPr lang="en-US" sz="1400"/>
                  <a:t>Noise/Error</a:t>
                </a:r>
              </a:p>
              <a:p>
                <a:pPr marL="342900" indent="-342900">
                  <a:spcBef>
                    <a:spcPct val="20000"/>
                  </a:spcBef>
                  <a:buFont typeface="Arial" charset="0"/>
                  <a:buChar char="•"/>
                </a:pPr>
                <a:r>
                  <a:rPr lang="en-US" sz="1400"/>
                  <a:t>Modeling Limitations</a:t>
                </a:r>
              </a:p>
              <a:p>
                <a:pPr marL="342900" indent="-342900">
                  <a:spcBef>
                    <a:spcPct val="20000"/>
                  </a:spcBef>
                  <a:buFont typeface="Arial" charset="0"/>
                  <a:buChar char="•"/>
                </a:pPr>
                <a:endParaRPr lang="en-US" sz="1400"/>
              </a:p>
            </p:txBody>
          </p:sp>
        </p:grpSp>
        <p:sp>
          <p:nvSpPr>
            <p:cNvPr id="23" name="Right Arrow 22"/>
            <p:cNvSpPr/>
            <p:nvPr/>
          </p:nvSpPr>
          <p:spPr bwMode="auto">
            <a:xfrm rot="5400000">
              <a:off x="4418845" y="2865591"/>
              <a:ext cx="350880" cy="482624"/>
            </a:xfrm>
            <a:prstGeom prst="rightArrow">
              <a:avLst/>
            </a:prstGeom>
            <a:solidFill>
              <a:schemeClr val="tx1">
                <a:lumMod val="85000"/>
                <a:lumOff val="15000"/>
              </a:scheme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0" tIns="0" rIns="0" bIns="0" numCol="1" rtlCol="0" anchor="t" anchorCtr="0" compatLnSpc="1">
        <a:prstTxWarp prst="textNoShape">
          <a:avLst/>
        </a:prstTxWarp>
      </a:bodyPr>
      <a:lstStyle>
        <a:defPPr marR="0" indent="1588" algn="ctr" defTabSz="914400" rtl="0" eaLnBrk="1" fontAlgn="base" latinLnBrk="0" hangingPunct="1">
          <a:lnSpc>
            <a:spcPct val="100000"/>
          </a:lnSpc>
          <a:spcBef>
            <a:spcPct val="20000"/>
          </a:spcBef>
          <a:spcAft>
            <a:spcPct val="0"/>
          </a:spcAft>
          <a:buClrTx/>
          <a:buSzTx/>
          <a:tabLst/>
          <a:defRPr sz="1200" dirty="0" smtClean="0"/>
        </a:defPPr>
      </a:lstStyle>
      <a:style>
        <a:lnRef idx="2">
          <a:schemeClr val="accent2"/>
        </a:lnRef>
        <a:fillRef idx="1">
          <a:schemeClr val="lt1"/>
        </a:fillRef>
        <a:effectRef idx="0">
          <a:schemeClr val="accent2"/>
        </a:effectRef>
        <a:fontRef idx="minor">
          <a:schemeClr val="dk1"/>
        </a:fontRef>
      </a:style>
    </a:spDef>
    <a:lnDef>
      <a:spPr bwMode="auto">
        <a:noFill/>
        <a:ln w="9525" cap="flat" cmpd="sng" algn="ctr">
          <a:solidFill>
            <a:srgbClr val="002060"/>
          </a:solidFill>
          <a:prstDash val="solid"/>
          <a:round/>
          <a:headEnd type="none" w="med" len="med"/>
          <a:tailEnd type="arrow"/>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5411</TotalTime>
  <Words>3824</Words>
  <Application>Microsoft PowerPoint</Application>
  <PresentationFormat>On-screen Show (4:3)</PresentationFormat>
  <Paragraphs>648</Paragraphs>
  <Slides>41</Slides>
  <Notes>15</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Default Design</vt:lpstr>
      <vt:lpstr>SSES Sensor Suite Evaluation System Project Presentation 8 May 2009</vt:lpstr>
      <vt:lpstr>Project context:</vt:lpstr>
      <vt:lpstr>ESS Business Process Flow</vt:lpstr>
      <vt:lpstr>Problem Statement:</vt:lpstr>
      <vt:lpstr>Slide 5</vt:lpstr>
      <vt:lpstr>Project Development  Process</vt:lpstr>
      <vt:lpstr>Stakeholder Assessment</vt:lpstr>
      <vt:lpstr>Stakeholder Assessment</vt:lpstr>
      <vt:lpstr>SSES p-Diagram</vt:lpstr>
      <vt:lpstr>SSES: IDEF A-1 External Systems Diagram</vt:lpstr>
      <vt:lpstr>SSES A0</vt:lpstr>
      <vt:lpstr>SSES Functional Decomposition </vt:lpstr>
      <vt:lpstr>BUSINESS CASE</vt:lpstr>
      <vt:lpstr>Marketing Introduction Strategy</vt:lpstr>
      <vt:lpstr>Cash Flow Analysis</vt:lpstr>
      <vt:lpstr>NPV Cumulative Probability Distribution</vt:lpstr>
      <vt:lpstr>SSES Prototype – Design and Capabilities</vt:lpstr>
      <vt:lpstr>New SSES Project: Balad Camp</vt:lpstr>
      <vt:lpstr>Terrain Network Model</vt:lpstr>
      <vt:lpstr>Mobility Network Model</vt:lpstr>
      <vt:lpstr>Mobility Network Cost - Vehicle</vt:lpstr>
      <vt:lpstr>Mobility Network Cost - Personnel</vt:lpstr>
      <vt:lpstr>Intruder Quickest Ingress Path - Vehicle</vt:lpstr>
      <vt:lpstr>Intruder Quickest Ingress Path - Personnel</vt:lpstr>
      <vt:lpstr>Simple Sensor Plan - 2 CCTV on Gates</vt:lpstr>
      <vt:lpstr>Simple Sensor Plan</vt:lpstr>
      <vt:lpstr>Improved Plan – Full Perimeter Coverage</vt:lpstr>
      <vt:lpstr>Actually (Almost) Full Perimeter</vt:lpstr>
      <vt:lpstr>Corrected Plan With Gap Plugged </vt:lpstr>
      <vt:lpstr>Min Pd vs. Min Reaction Time Routes</vt:lpstr>
      <vt:lpstr>Path Pd Display Shows Defended Area</vt:lpstr>
      <vt:lpstr>Afghanistan – Pakistan Border</vt:lpstr>
      <vt:lpstr>… Is Not Flat</vt:lpstr>
      <vt:lpstr>Expected Sensor Coverage</vt:lpstr>
      <vt:lpstr>Expected Sensor Coverage … May Not Be Achieved</vt:lpstr>
      <vt:lpstr>… Unless Topography Is Considered </vt:lpstr>
      <vt:lpstr>Naïve Sensor Orientation</vt:lpstr>
      <vt:lpstr>Sensor Oriented to Topagraphy</vt:lpstr>
      <vt:lpstr>Summary</vt:lpstr>
      <vt:lpstr>Notional SSES Product Evolution</vt:lpstr>
      <vt:lpstr>Questions?</vt:lpstr>
    </vt:vector>
  </TitlesOfParts>
  <Company>Comp1</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Comp1</dc:creator>
  <cp:lastModifiedBy>Joseph M. Shaw</cp:lastModifiedBy>
  <cp:revision>459</cp:revision>
  <dcterms:created xsi:type="dcterms:W3CDTF">2007-12-08T11:17:57Z</dcterms:created>
  <dcterms:modified xsi:type="dcterms:W3CDTF">2009-05-10T17:56:55Z</dcterms:modified>
</cp:coreProperties>
</file>